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89" r:id="rId5"/>
    <p:sldId id="290" r:id="rId6"/>
    <p:sldId id="256" r:id="rId7"/>
    <p:sldId id="280" r:id="rId8"/>
    <p:sldId id="257" r:id="rId9"/>
    <p:sldId id="258" r:id="rId10"/>
    <p:sldId id="261" r:id="rId11"/>
    <p:sldId id="260" r:id="rId12"/>
    <p:sldId id="272" r:id="rId13"/>
    <p:sldId id="278" r:id="rId14"/>
    <p:sldId id="281" r:id="rId15"/>
    <p:sldId id="282" r:id="rId16"/>
    <p:sldId id="283" r:id="rId17"/>
    <p:sldId id="284" r:id="rId18"/>
    <p:sldId id="285" r:id="rId19"/>
    <p:sldId id="262" r:id="rId20"/>
    <p:sldId id="263" r:id="rId21"/>
    <p:sldId id="271" r:id="rId22"/>
    <p:sldId id="265" r:id="rId23"/>
    <p:sldId id="266" r:id="rId24"/>
    <p:sldId id="267" r:id="rId25"/>
    <p:sldId id="268" r:id="rId26"/>
    <p:sldId id="279" r:id="rId27"/>
    <p:sldId id="269" r:id="rId28"/>
    <p:sldId id="286" r:id="rId29"/>
    <p:sldId id="288"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A5C"/>
    <a:srgbClr val="CFB87C"/>
    <a:srgbClr val="CF087C"/>
    <a:srgbClr val="F9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96654" autoAdjust="0"/>
  </p:normalViewPr>
  <p:slideViewPr>
    <p:cSldViewPr snapToGrid="0">
      <p:cViewPr varScale="1">
        <p:scale>
          <a:sx n="128" d="100"/>
          <a:sy n="128" d="100"/>
        </p:scale>
        <p:origin x="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3AE33-E3A5-4CDB-BAEA-DFB053678AD1}" type="datetimeFigureOut">
              <a:rPr lang="en-US" smtClean="0"/>
              <a:t>10/24/23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8EB88-5DCD-4E9F-B89D-40EFDF55BE38}" type="slidenum">
              <a:rPr lang="en-US" smtClean="0"/>
              <a:t>‹#›</a:t>
            </a:fld>
            <a:endParaRPr lang="en-US"/>
          </a:p>
        </p:txBody>
      </p:sp>
    </p:spTree>
    <p:extLst>
      <p:ext uri="{BB962C8B-B14F-4D97-AF65-F5344CB8AC3E}">
        <p14:creationId xmlns:p14="http://schemas.microsoft.com/office/powerpoint/2010/main" val="40099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point examples:</a:t>
            </a:r>
          </a:p>
          <a:p>
            <a:r>
              <a:rPr lang="en-US" dirty="0"/>
              <a:t>- variables added in steps (i.e., hierarchical models)</a:t>
            </a:r>
          </a:p>
          <a:p>
            <a:r>
              <a:rPr lang="en-US" dirty="0"/>
              <a:t>- options for checking multicollinearity, normality, internal consistency &amp; acceptability of different levels</a:t>
            </a:r>
          </a:p>
        </p:txBody>
      </p:sp>
      <p:sp>
        <p:nvSpPr>
          <p:cNvPr id="4" name="Slide Number Placeholder 3"/>
          <p:cNvSpPr>
            <a:spLocks noGrp="1"/>
          </p:cNvSpPr>
          <p:nvPr>
            <p:ph type="sldNum" sz="quarter" idx="5"/>
          </p:nvPr>
        </p:nvSpPr>
        <p:spPr/>
        <p:txBody>
          <a:bodyPr/>
          <a:lstStyle/>
          <a:p>
            <a:fld id="{0878EB88-5DCD-4E9F-B89D-40EFDF55BE38}" type="slidenum">
              <a:rPr lang="en-US" smtClean="0"/>
              <a:t>9</a:t>
            </a:fld>
            <a:endParaRPr lang="en-US"/>
          </a:p>
        </p:txBody>
      </p:sp>
    </p:spTree>
    <p:extLst>
      <p:ext uri="{BB962C8B-B14F-4D97-AF65-F5344CB8AC3E}">
        <p14:creationId xmlns:p14="http://schemas.microsoft.com/office/powerpoint/2010/main" val="1772261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data vs. Wide data</a:t>
            </a:r>
          </a:p>
          <a:p>
            <a:r>
              <a:rPr lang="en-US" dirty="0"/>
              <a:t>Missing data</a:t>
            </a:r>
          </a:p>
          <a:p>
            <a:r>
              <a:rPr lang="en-US" dirty="0"/>
              <a:t>Merged files &amp; participant IDs – all things “data cleaning”</a:t>
            </a:r>
          </a:p>
          <a:p>
            <a:r>
              <a:rPr lang="en-US" dirty="0"/>
              <a:t>Date format</a:t>
            </a:r>
          </a:p>
          <a:p>
            <a:endParaRPr lang="en-US" dirty="0"/>
          </a:p>
        </p:txBody>
      </p:sp>
      <p:sp>
        <p:nvSpPr>
          <p:cNvPr id="4" name="Slide Number Placeholder 3"/>
          <p:cNvSpPr>
            <a:spLocks noGrp="1"/>
          </p:cNvSpPr>
          <p:nvPr>
            <p:ph type="sldNum" sz="quarter" idx="5"/>
          </p:nvPr>
        </p:nvSpPr>
        <p:spPr/>
        <p:txBody>
          <a:bodyPr/>
          <a:lstStyle/>
          <a:p>
            <a:fld id="{0878EB88-5DCD-4E9F-B89D-40EFDF55BE38}" type="slidenum">
              <a:rPr lang="en-US" smtClean="0"/>
              <a:t>10</a:t>
            </a:fld>
            <a:endParaRPr lang="en-US"/>
          </a:p>
        </p:txBody>
      </p:sp>
    </p:spTree>
    <p:extLst>
      <p:ext uri="{BB962C8B-B14F-4D97-AF65-F5344CB8AC3E}">
        <p14:creationId xmlns:p14="http://schemas.microsoft.com/office/powerpoint/2010/main" val="4178181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E15E4C7E-28EE-4383-B5F9-2F1FEAB452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3394-BB7E-4A09-B555-3C8DB4CAD1ED}"/>
              </a:ext>
            </a:extLst>
          </p:cNvPr>
          <p:cNvSpPr>
            <a:spLocks noGrp="1"/>
          </p:cNvSpPr>
          <p:nvPr>
            <p:ph type="ctrTitle"/>
          </p:nvPr>
        </p:nvSpPr>
        <p:spPr>
          <a:xfrm>
            <a:off x="4156364" y="2793076"/>
            <a:ext cx="7946967" cy="1639600"/>
          </a:xfrm>
        </p:spPr>
        <p:txBody>
          <a:bodyPr anchor="b">
            <a:normAutofit/>
          </a:bodyPr>
          <a:lstStyle>
            <a:lvl1pPr algn="l">
              <a:defRPr sz="4800">
                <a:solidFill>
                  <a:srgbClr val="CFB87C"/>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2B2B44CE-FA18-4FB4-BDBA-7DB8A39CEBCB}"/>
              </a:ext>
            </a:extLst>
          </p:cNvPr>
          <p:cNvSpPr>
            <a:spLocks noGrp="1"/>
          </p:cNvSpPr>
          <p:nvPr>
            <p:ph type="subTitle" idx="1"/>
          </p:nvPr>
        </p:nvSpPr>
        <p:spPr>
          <a:xfrm>
            <a:off x="4156364" y="4689158"/>
            <a:ext cx="7946967" cy="637453"/>
          </a:xfrm>
        </p:spPr>
        <p:txBody>
          <a:bodyPr/>
          <a:lstStyle>
            <a:lvl1pPr marL="0" indent="0" algn="l">
              <a:buNone/>
              <a:defRPr sz="2400">
                <a:latin typeface="Arial" panose="020B0604020202020204" pitchFamily="34" charset="0"/>
                <a:ea typeface="Roboto" panose="02000000000000000000"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065430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E12EEF8-EC37-E148-80AC-76D98483A1D5}"/>
              </a:ext>
            </a:extLst>
          </p:cNvPr>
          <p:cNvPicPr>
            <a:picLocks noChangeAspect="1"/>
          </p:cNvPicPr>
          <p:nvPr userDrawn="1"/>
        </p:nvPicPr>
        <p:blipFill>
          <a:blip r:embed="rId2"/>
          <a:stretch>
            <a:fillRect/>
          </a:stretch>
        </p:blipFill>
        <p:spPr>
          <a:xfrm>
            <a:off x="0" y="0"/>
            <a:ext cx="12202847" cy="6858000"/>
          </a:xfrm>
          <a:prstGeom prst="rect">
            <a:avLst/>
          </a:prstGeom>
        </p:spPr>
      </p:pic>
    </p:spTree>
    <p:extLst>
      <p:ext uri="{BB962C8B-B14F-4D97-AF65-F5344CB8AC3E}">
        <p14:creationId xmlns:p14="http://schemas.microsoft.com/office/powerpoint/2010/main" val="877902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descr="Application&#10;&#10;Description automatically generated with medium confidence">
            <a:extLst>
              <a:ext uri="{FF2B5EF4-FFF2-40B4-BE49-F238E27FC236}">
                <a16:creationId xmlns:a16="http://schemas.microsoft.com/office/drawing/2014/main" id="{15FBC6AE-7588-4518-89F1-5B141B8AF2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6D118D-37F3-40B6-8AAB-A460F215FCE4}"/>
              </a:ext>
            </a:extLst>
          </p:cNvPr>
          <p:cNvSpPr>
            <a:spLocks noGrp="1"/>
          </p:cNvSpPr>
          <p:nvPr>
            <p:ph type="title"/>
          </p:nvPr>
        </p:nvSpPr>
        <p:spPr>
          <a:xfrm>
            <a:off x="266007" y="18255"/>
            <a:ext cx="11637818" cy="1126333"/>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BEF36B8-7C51-4C95-BC03-391BC9757D28}"/>
              </a:ext>
            </a:extLst>
          </p:cNvPr>
          <p:cNvSpPr>
            <a:spLocks noGrp="1"/>
          </p:cNvSpPr>
          <p:nvPr>
            <p:ph idx="1"/>
          </p:nvPr>
        </p:nvSpPr>
        <p:spPr>
          <a:xfrm>
            <a:off x="838200" y="1651058"/>
            <a:ext cx="10515600" cy="435133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4">
            <a:extLst>
              <a:ext uri="{FF2B5EF4-FFF2-40B4-BE49-F238E27FC236}">
                <a16:creationId xmlns:a16="http://schemas.microsoft.com/office/drawing/2014/main" id="{69483C93-4FC4-413D-9C94-BB9191DA7E0D}"/>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10/24/23</a:t>
            </a:fld>
            <a:endParaRPr lang="en-US" dirty="0"/>
          </a:p>
        </p:txBody>
      </p:sp>
      <p:sp>
        <p:nvSpPr>
          <p:cNvPr id="13" name="Footer Placeholder 5">
            <a:extLst>
              <a:ext uri="{FF2B5EF4-FFF2-40B4-BE49-F238E27FC236}">
                <a16:creationId xmlns:a16="http://schemas.microsoft.com/office/drawing/2014/main" id="{0058BB08-2CC0-4701-9BCE-2DFE4433507D}"/>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
        <p:nvSpPr>
          <p:cNvPr id="4" name="Rectangle 3">
            <a:extLst>
              <a:ext uri="{FF2B5EF4-FFF2-40B4-BE49-F238E27FC236}">
                <a16:creationId xmlns:a16="http://schemas.microsoft.com/office/drawing/2014/main" id="{78ED6C13-3827-4564-8FB0-43779567EE34}"/>
              </a:ext>
            </a:extLst>
          </p:cNvPr>
          <p:cNvSpPr/>
          <p:nvPr userDrawn="1"/>
        </p:nvSpPr>
        <p:spPr>
          <a:xfrm>
            <a:off x="9833956" y="6002396"/>
            <a:ext cx="2236124" cy="772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60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67C3A686-3DE0-4AE8-B840-DEB0598FC2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01B797B-CCB9-477B-BBED-155BB58031EC}"/>
              </a:ext>
            </a:extLst>
          </p:cNvPr>
          <p:cNvSpPr>
            <a:spLocks noGrp="1"/>
          </p:cNvSpPr>
          <p:nvPr>
            <p:ph type="title"/>
          </p:nvPr>
        </p:nvSpPr>
        <p:spPr>
          <a:xfrm>
            <a:off x="831850" y="1709738"/>
            <a:ext cx="10515600" cy="2852737"/>
          </a:xfrm>
        </p:spPr>
        <p:txBody>
          <a:bodyPr anchor="b"/>
          <a:lstStyle>
            <a:lvl1pPr>
              <a:defRPr sz="6000">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1323E77F-CBCB-436D-9FDD-6F5ADC3B1F69}"/>
              </a:ext>
            </a:extLst>
          </p:cNvPr>
          <p:cNvSpPr>
            <a:spLocks noGrp="1"/>
          </p:cNvSpPr>
          <p:nvPr>
            <p:ph type="body" idx="1"/>
          </p:nvPr>
        </p:nvSpPr>
        <p:spPr>
          <a:xfrm>
            <a:off x="831850" y="4589463"/>
            <a:ext cx="10515600" cy="847061"/>
          </a:xfrm>
        </p:spPr>
        <p:txBody>
          <a:bodyPr/>
          <a:lstStyle>
            <a:lvl1pPr marL="0" indent="0">
              <a:buNone/>
              <a:defRPr sz="2400">
                <a:solidFill>
                  <a:srgbClr val="565A5C"/>
                </a:solidFill>
                <a:latin typeface="Arial" panose="020B0604020202020204" pitchFamily="34" charset="0"/>
                <a:ea typeface="Roboto" panose="02000000000000000000" pitchFamily="2"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0012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6" name="Picture 5" descr="Application&#10;&#10;Description automatically generated with medium confidence">
            <a:extLst>
              <a:ext uri="{FF2B5EF4-FFF2-40B4-BE49-F238E27FC236}">
                <a16:creationId xmlns:a16="http://schemas.microsoft.com/office/drawing/2014/main" id="{CB2E223B-4445-40E4-B69A-2A85C43FD6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89F2C1C-B0CE-4047-9D56-FAD3E2D05593}"/>
              </a:ext>
            </a:extLst>
          </p:cNvPr>
          <p:cNvSpPr>
            <a:spLocks noGrp="1"/>
          </p:cNvSpPr>
          <p:nvPr>
            <p:ph sz="half" idx="1"/>
          </p:nvPr>
        </p:nvSpPr>
        <p:spPr>
          <a:xfrm>
            <a:off x="838200" y="1617809"/>
            <a:ext cx="5181600" cy="435133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3A0BB28-48EF-4C01-81B3-F8A4429BD86D}"/>
              </a:ext>
            </a:extLst>
          </p:cNvPr>
          <p:cNvSpPr>
            <a:spLocks noGrp="1"/>
          </p:cNvSpPr>
          <p:nvPr>
            <p:ph sz="half" idx="2"/>
          </p:nvPr>
        </p:nvSpPr>
        <p:spPr>
          <a:xfrm>
            <a:off x="6172200" y="1617809"/>
            <a:ext cx="5181600" cy="435133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4">
            <a:extLst>
              <a:ext uri="{FF2B5EF4-FFF2-40B4-BE49-F238E27FC236}">
                <a16:creationId xmlns:a16="http://schemas.microsoft.com/office/drawing/2014/main" id="{69C14776-AF05-4E26-A5F5-A769475C8E3F}"/>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10/24/23</a:t>
            </a:fld>
            <a:endParaRPr lang="en-US" dirty="0"/>
          </a:p>
        </p:txBody>
      </p:sp>
      <p:sp>
        <p:nvSpPr>
          <p:cNvPr id="11" name="Footer Placeholder 5">
            <a:extLst>
              <a:ext uri="{FF2B5EF4-FFF2-40B4-BE49-F238E27FC236}">
                <a16:creationId xmlns:a16="http://schemas.microsoft.com/office/drawing/2014/main" id="{B91AECFA-C1E9-4252-8DDE-B730139EB482}"/>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
        <p:nvSpPr>
          <p:cNvPr id="13" name="Title 1">
            <a:extLst>
              <a:ext uri="{FF2B5EF4-FFF2-40B4-BE49-F238E27FC236}">
                <a16:creationId xmlns:a16="http://schemas.microsoft.com/office/drawing/2014/main" id="{88119C78-0FE7-4F7B-9247-D54C134FA6A7}"/>
              </a:ext>
            </a:extLst>
          </p:cNvPr>
          <p:cNvSpPr>
            <a:spLocks noGrp="1"/>
          </p:cNvSpPr>
          <p:nvPr>
            <p:ph type="title"/>
          </p:nvPr>
        </p:nvSpPr>
        <p:spPr>
          <a:xfrm>
            <a:off x="266007" y="18255"/>
            <a:ext cx="11637818" cy="1126333"/>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8" name="Rectangle 7">
            <a:extLst>
              <a:ext uri="{FF2B5EF4-FFF2-40B4-BE49-F238E27FC236}">
                <a16:creationId xmlns:a16="http://schemas.microsoft.com/office/drawing/2014/main" id="{CD994B53-9FCB-48A6-BF1B-B8D9B4B985D2}"/>
              </a:ext>
            </a:extLst>
          </p:cNvPr>
          <p:cNvSpPr/>
          <p:nvPr userDrawn="1"/>
        </p:nvSpPr>
        <p:spPr>
          <a:xfrm>
            <a:off x="9833956" y="6002396"/>
            <a:ext cx="2236124" cy="772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23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8" name="Picture 7" descr="Application&#10;&#10;Description automatically generated with medium confidence">
            <a:extLst>
              <a:ext uri="{FF2B5EF4-FFF2-40B4-BE49-F238E27FC236}">
                <a16:creationId xmlns:a16="http://schemas.microsoft.com/office/drawing/2014/main" id="{E8AE518C-D0D8-45E9-A22F-1418BF8928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F7A0F89B-F802-4DF4-B729-95C1E572124F}"/>
              </a:ext>
            </a:extLst>
          </p:cNvPr>
          <p:cNvSpPr>
            <a:spLocks noGrp="1"/>
          </p:cNvSpPr>
          <p:nvPr>
            <p:ph type="body" idx="1"/>
          </p:nvPr>
        </p:nvSpPr>
        <p:spPr>
          <a:xfrm>
            <a:off x="839788" y="1548156"/>
            <a:ext cx="5157787"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E43DFC-00D1-46DE-B874-D4D30DCECDED}"/>
              </a:ext>
            </a:extLst>
          </p:cNvPr>
          <p:cNvSpPr>
            <a:spLocks noGrp="1"/>
          </p:cNvSpPr>
          <p:nvPr>
            <p:ph sz="half" idx="2"/>
          </p:nvPr>
        </p:nvSpPr>
        <p:spPr>
          <a:xfrm>
            <a:off x="839788" y="2372068"/>
            <a:ext cx="5157787" cy="368458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186B0E7-4BE3-4FB4-8DBF-7D6AF316062D}"/>
              </a:ext>
            </a:extLst>
          </p:cNvPr>
          <p:cNvSpPr>
            <a:spLocks noGrp="1"/>
          </p:cNvSpPr>
          <p:nvPr>
            <p:ph type="body" sz="quarter" idx="3"/>
          </p:nvPr>
        </p:nvSpPr>
        <p:spPr>
          <a:xfrm>
            <a:off x="6172200" y="1548156"/>
            <a:ext cx="5183188"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F75ACD-5AB5-4FBE-8D94-098DFE6FAE54}"/>
              </a:ext>
            </a:extLst>
          </p:cNvPr>
          <p:cNvSpPr>
            <a:spLocks noGrp="1"/>
          </p:cNvSpPr>
          <p:nvPr>
            <p:ph sz="quarter" idx="4"/>
          </p:nvPr>
        </p:nvSpPr>
        <p:spPr>
          <a:xfrm>
            <a:off x="6172200" y="2372068"/>
            <a:ext cx="5183188" cy="368458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4">
            <a:extLst>
              <a:ext uri="{FF2B5EF4-FFF2-40B4-BE49-F238E27FC236}">
                <a16:creationId xmlns:a16="http://schemas.microsoft.com/office/drawing/2014/main" id="{8F723ABE-AED6-4EF4-9896-1CAED10ACF24}"/>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10/24/23</a:t>
            </a:fld>
            <a:endParaRPr lang="en-US" dirty="0"/>
          </a:p>
        </p:txBody>
      </p:sp>
      <p:sp>
        <p:nvSpPr>
          <p:cNvPr id="15" name="Title 1">
            <a:extLst>
              <a:ext uri="{FF2B5EF4-FFF2-40B4-BE49-F238E27FC236}">
                <a16:creationId xmlns:a16="http://schemas.microsoft.com/office/drawing/2014/main" id="{0E5C13D3-5FDC-4138-99FD-A781439BC23F}"/>
              </a:ext>
            </a:extLst>
          </p:cNvPr>
          <p:cNvSpPr>
            <a:spLocks noGrp="1"/>
          </p:cNvSpPr>
          <p:nvPr>
            <p:ph type="title"/>
          </p:nvPr>
        </p:nvSpPr>
        <p:spPr>
          <a:xfrm>
            <a:off x="266007" y="18255"/>
            <a:ext cx="11637818" cy="1126333"/>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16" name="Footer Placeholder 5">
            <a:extLst>
              <a:ext uri="{FF2B5EF4-FFF2-40B4-BE49-F238E27FC236}">
                <a16:creationId xmlns:a16="http://schemas.microsoft.com/office/drawing/2014/main" id="{ED569284-DE39-47F3-A206-F6223408AD96}"/>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
        <p:nvSpPr>
          <p:cNvPr id="10" name="Rectangle 9">
            <a:extLst>
              <a:ext uri="{FF2B5EF4-FFF2-40B4-BE49-F238E27FC236}">
                <a16:creationId xmlns:a16="http://schemas.microsoft.com/office/drawing/2014/main" id="{6676A244-57BB-4962-9FDE-0DF212417324}"/>
              </a:ext>
            </a:extLst>
          </p:cNvPr>
          <p:cNvSpPr/>
          <p:nvPr userDrawn="1"/>
        </p:nvSpPr>
        <p:spPr>
          <a:xfrm>
            <a:off x="9833956" y="6002396"/>
            <a:ext cx="2236124" cy="772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95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pplication&#10;&#10;Description automatically generated with medium confidence">
            <a:extLst>
              <a:ext uri="{FF2B5EF4-FFF2-40B4-BE49-F238E27FC236}">
                <a16:creationId xmlns:a16="http://schemas.microsoft.com/office/drawing/2014/main" id="{B85EF83F-8800-4612-8BE7-58FDAF3174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Date Placeholder 4">
            <a:extLst>
              <a:ext uri="{FF2B5EF4-FFF2-40B4-BE49-F238E27FC236}">
                <a16:creationId xmlns:a16="http://schemas.microsoft.com/office/drawing/2014/main" id="{CA5E7E06-DD80-4912-8BBB-CC0908C44D2E}"/>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10/24/23</a:t>
            </a:fld>
            <a:endParaRPr lang="en-US" dirty="0"/>
          </a:p>
        </p:txBody>
      </p:sp>
      <p:sp>
        <p:nvSpPr>
          <p:cNvPr id="10" name="Title 1">
            <a:extLst>
              <a:ext uri="{FF2B5EF4-FFF2-40B4-BE49-F238E27FC236}">
                <a16:creationId xmlns:a16="http://schemas.microsoft.com/office/drawing/2014/main" id="{4533AF94-7C08-4DC7-8863-2A10C8A2C2E2}"/>
              </a:ext>
            </a:extLst>
          </p:cNvPr>
          <p:cNvSpPr>
            <a:spLocks noGrp="1"/>
          </p:cNvSpPr>
          <p:nvPr>
            <p:ph type="title"/>
          </p:nvPr>
        </p:nvSpPr>
        <p:spPr>
          <a:xfrm>
            <a:off x="266007" y="18255"/>
            <a:ext cx="11637818" cy="1126333"/>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11" name="Footer Placeholder 5">
            <a:extLst>
              <a:ext uri="{FF2B5EF4-FFF2-40B4-BE49-F238E27FC236}">
                <a16:creationId xmlns:a16="http://schemas.microsoft.com/office/drawing/2014/main" id="{F099BF5C-A344-4DA3-B622-28F96B7DE711}"/>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
        <p:nvSpPr>
          <p:cNvPr id="6" name="Rectangle 5">
            <a:extLst>
              <a:ext uri="{FF2B5EF4-FFF2-40B4-BE49-F238E27FC236}">
                <a16:creationId xmlns:a16="http://schemas.microsoft.com/office/drawing/2014/main" id="{165FBCD6-44CC-4ED9-84B9-633E80B19092}"/>
              </a:ext>
            </a:extLst>
          </p:cNvPr>
          <p:cNvSpPr/>
          <p:nvPr userDrawn="1"/>
        </p:nvSpPr>
        <p:spPr>
          <a:xfrm>
            <a:off x="9833956" y="6002396"/>
            <a:ext cx="2236124" cy="772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214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7" name="Picture 6" descr="Application&#10;&#10;Description automatically generated with medium confidence">
            <a:extLst>
              <a:ext uri="{FF2B5EF4-FFF2-40B4-BE49-F238E27FC236}">
                <a16:creationId xmlns:a16="http://schemas.microsoft.com/office/drawing/2014/main" id="{D3758E23-9DD7-475B-A9F5-DEB432B6F6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AC77C9-49E0-4C19-AB8F-2E9763D78D21}"/>
              </a:ext>
            </a:extLst>
          </p:cNvPr>
          <p:cNvSpPr>
            <a:spLocks noGrp="1"/>
          </p:cNvSpPr>
          <p:nvPr>
            <p:ph type="title"/>
          </p:nvPr>
        </p:nvSpPr>
        <p:spPr>
          <a:xfrm>
            <a:off x="839788" y="1313410"/>
            <a:ext cx="3932237" cy="1175183"/>
          </a:xfrm>
        </p:spPr>
        <p:txBody>
          <a:bodyPr anchor="b"/>
          <a:lstStyle>
            <a:lvl1pPr>
              <a:defRPr sz="3200">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4D463B9-8923-48CA-910D-EBA5CDE1F25E}"/>
              </a:ext>
            </a:extLst>
          </p:cNvPr>
          <p:cNvSpPr>
            <a:spLocks noGrp="1"/>
          </p:cNvSpPr>
          <p:nvPr>
            <p:ph idx="1"/>
          </p:nvPr>
        </p:nvSpPr>
        <p:spPr>
          <a:xfrm>
            <a:off x="5183188" y="1313411"/>
            <a:ext cx="6172200" cy="4771506"/>
          </a:xfrm>
        </p:spPr>
        <p:txBody>
          <a:bodyPr/>
          <a:lstStyle>
            <a:lvl1pPr>
              <a:defRPr sz="3200">
                <a:latin typeface="Arial" panose="020B0604020202020204" pitchFamily="34" charset="0"/>
                <a:ea typeface="Roboto" panose="02000000000000000000" pitchFamily="2" charset="0"/>
                <a:cs typeface="Arial" panose="020B0604020202020204" pitchFamily="34" charset="0"/>
              </a:defRPr>
            </a:lvl1pPr>
            <a:lvl2pPr>
              <a:defRPr sz="2800">
                <a:latin typeface="Arial" panose="020B0604020202020204" pitchFamily="34" charset="0"/>
                <a:ea typeface="Roboto" panose="02000000000000000000" pitchFamily="2" charset="0"/>
                <a:cs typeface="Arial" panose="020B0604020202020204" pitchFamily="34" charset="0"/>
              </a:defRPr>
            </a:lvl2pPr>
            <a:lvl3pPr>
              <a:defRPr sz="2400">
                <a:latin typeface="Arial" panose="020B0604020202020204" pitchFamily="34" charset="0"/>
                <a:ea typeface="Roboto" panose="02000000000000000000" pitchFamily="2" charset="0"/>
                <a:cs typeface="Arial" panose="020B0604020202020204" pitchFamily="34" charset="0"/>
              </a:defRPr>
            </a:lvl3pPr>
            <a:lvl4pPr>
              <a:defRPr sz="2000">
                <a:latin typeface="Arial" panose="020B0604020202020204" pitchFamily="34" charset="0"/>
                <a:ea typeface="Roboto" panose="02000000000000000000" pitchFamily="2" charset="0"/>
                <a:cs typeface="Arial" panose="020B0604020202020204" pitchFamily="34" charset="0"/>
              </a:defRPr>
            </a:lvl4pPr>
            <a:lvl5pPr>
              <a:defRPr sz="2000">
                <a:latin typeface="Arial" panose="020B0604020202020204" pitchFamily="34" charset="0"/>
                <a:ea typeface="Roboto" panose="02000000000000000000"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AB2B6A-0408-486E-963A-EB26E585319A}"/>
              </a:ext>
            </a:extLst>
          </p:cNvPr>
          <p:cNvSpPr>
            <a:spLocks noGrp="1"/>
          </p:cNvSpPr>
          <p:nvPr>
            <p:ph type="body" sz="half" idx="2"/>
          </p:nvPr>
        </p:nvSpPr>
        <p:spPr>
          <a:xfrm>
            <a:off x="839788" y="2514599"/>
            <a:ext cx="3932237" cy="3570317"/>
          </a:xfrm>
        </p:spPr>
        <p:txBody>
          <a:bodyPr/>
          <a:lstStyle>
            <a:lvl1pPr marL="0" indent="0">
              <a:buNone/>
              <a:defRPr sz="1600">
                <a:latin typeface="Arial" panose="020B0604020202020204" pitchFamily="34" charset="0"/>
                <a:ea typeface="Roboto" panose="02000000000000000000"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4">
            <a:extLst>
              <a:ext uri="{FF2B5EF4-FFF2-40B4-BE49-F238E27FC236}">
                <a16:creationId xmlns:a16="http://schemas.microsoft.com/office/drawing/2014/main" id="{8F766922-1793-409C-9ABB-DEA647187132}"/>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10/24/23</a:t>
            </a:fld>
            <a:endParaRPr lang="en-US" dirty="0"/>
          </a:p>
        </p:txBody>
      </p:sp>
      <p:sp>
        <p:nvSpPr>
          <p:cNvPr id="12" name="Title 1">
            <a:extLst>
              <a:ext uri="{FF2B5EF4-FFF2-40B4-BE49-F238E27FC236}">
                <a16:creationId xmlns:a16="http://schemas.microsoft.com/office/drawing/2014/main" id="{7454F3FD-E4A9-45FF-8BF3-24050EDCDD79}"/>
              </a:ext>
            </a:extLst>
          </p:cNvPr>
          <p:cNvSpPr txBox="1">
            <a:spLocks/>
          </p:cNvSpPr>
          <p:nvPr userDrawn="1"/>
        </p:nvSpPr>
        <p:spPr>
          <a:xfrm>
            <a:off x="266007" y="18255"/>
            <a:ext cx="11637818" cy="1126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a:lstStyle>
          <a:p>
            <a:pPr algn="l" defTabSz="914400" rtl="0" eaLnBrk="1" latinLnBrk="0" hangingPunct="1">
              <a:lnSpc>
                <a:spcPct val="90000"/>
              </a:lnSpc>
              <a:spcBef>
                <a:spcPct val="0"/>
              </a:spcBef>
              <a:buNone/>
            </a:pPr>
            <a:r>
              <a: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rPr>
              <a:t>Click to edit Master title style</a:t>
            </a:r>
          </a:p>
        </p:txBody>
      </p:sp>
      <p:sp>
        <p:nvSpPr>
          <p:cNvPr id="13" name="Footer Placeholder 5">
            <a:extLst>
              <a:ext uri="{FF2B5EF4-FFF2-40B4-BE49-F238E27FC236}">
                <a16:creationId xmlns:a16="http://schemas.microsoft.com/office/drawing/2014/main" id="{B660EEFA-9FE0-4078-81F0-DAED43CF1F04}"/>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
        <p:nvSpPr>
          <p:cNvPr id="10" name="Rectangle 9">
            <a:extLst>
              <a:ext uri="{FF2B5EF4-FFF2-40B4-BE49-F238E27FC236}">
                <a16:creationId xmlns:a16="http://schemas.microsoft.com/office/drawing/2014/main" id="{69933CCE-B2B9-480C-93CE-EFFCC1C537F9}"/>
              </a:ext>
            </a:extLst>
          </p:cNvPr>
          <p:cNvSpPr/>
          <p:nvPr userDrawn="1"/>
        </p:nvSpPr>
        <p:spPr>
          <a:xfrm>
            <a:off x="9833956" y="6002396"/>
            <a:ext cx="2236124" cy="772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48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6" name="Picture 5" descr="Application&#10;&#10;Description automatically generated with medium confidence">
            <a:extLst>
              <a:ext uri="{FF2B5EF4-FFF2-40B4-BE49-F238E27FC236}">
                <a16:creationId xmlns:a16="http://schemas.microsoft.com/office/drawing/2014/main" id="{3DD27F23-71B6-4CDE-90AF-97B4E988ED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26D309A-483D-423F-9062-13299E1BF03D}"/>
              </a:ext>
            </a:extLst>
          </p:cNvPr>
          <p:cNvSpPr>
            <a:spLocks noGrp="1"/>
          </p:cNvSpPr>
          <p:nvPr>
            <p:ph type="pic" idx="1"/>
          </p:nvPr>
        </p:nvSpPr>
        <p:spPr>
          <a:xfrm>
            <a:off x="5183188" y="1313410"/>
            <a:ext cx="6172200" cy="4771506"/>
          </a:xfrm>
        </p:spPr>
        <p:txBody>
          <a:bodyPr/>
          <a:lstStyle>
            <a:lvl1pPr marL="0" indent="0">
              <a:buNone/>
              <a:defRPr sz="3200">
                <a:latin typeface="Arial" panose="020B0604020202020204" pitchFamily="34" charset="0"/>
                <a:ea typeface="Roboto" panose="02000000000000000000" pitchFamily="2"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981C385A-974E-4951-B5FC-1A91237BC2E9}"/>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10/24/23</a:t>
            </a:fld>
            <a:endParaRPr lang="en-US" dirty="0"/>
          </a:p>
        </p:txBody>
      </p:sp>
      <p:sp>
        <p:nvSpPr>
          <p:cNvPr id="9" name="Title 1">
            <a:extLst>
              <a:ext uri="{FF2B5EF4-FFF2-40B4-BE49-F238E27FC236}">
                <a16:creationId xmlns:a16="http://schemas.microsoft.com/office/drawing/2014/main" id="{67140E71-92E2-48E4-986B-195B466D7EC7}"/>
              </a:ext>
            </a:extLst>
          </p:cNvPr>
          <p:cNvSpPr>
            <a:spLocks noGrp="1"/>
          </p:cNvSpPr>
          <p:nvPr>
            <p:ph type="title"/>
          </p:nvPr>
        </p:nvSpPr>
        <p:spPr>
          <a:xfrm>
            <a:off x="839788" y="1313410"/>
            <a:ext cx="3932237" cy="1175183"/>
          </a:xfrm>
        </p:spPr>
        <p:txBody>
          <a:bodyPr anchor="b"/>
          <a:lstStyle>
            <a:lvl1pPr>
              <a:defRPr sz="3200">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06E5C4AE-9918-488D-921F-0608FCCA06AC}"/>
              </a:ext>
            </a:extLst>
          </p:cNvPr>
          <p:cNvSpPr>
            <a:spLocks noGrp="1"/>
          </p:cNvSpPr>
          <p:nvPr>
            <p:ph type="body" sz="half" idx="2"/>
          </p:nvPr>
        </p:nvSpPr>
        <p:spPr>
          <a:xfrm>
            <a:off x="839788" y="2514599"/>
            <a:ext cx="3932237" cy="3570317"/>
          </a:xfrm>
        </p:spPr>
        <p:txBody>
          <a:bodyPr/>
          <a:lstStyle>
            <a:lvl1pPr marL="0" indent="0">
              <a:buNone/>
              <a:defRPr sz="1600">
                <a:latin typeface="Arial" panose="020B0604020202020204" pitchFamily="34" charset="0"/>
                <a:ea typeface="Roboto" panose="02000000000000000000"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itle 1">
            <a:extLst>
              <a:ext uri="{FF2B5EF4-FFF2-40B4-BE49-F238E27FC236}">
                <a16:creationId xmlns:a16="http://schemas.microsoft.com/office/drawing/2014/main" id="{A476AEC5-D42D-4089-ADB9-291E4FAFD416}"/>
              </a:ext>
            </a:extLst>
          </p:cNvPr>
          <p:cNvSpPr txBox="1">
            <a:spLocks/>
          </p:cNvSpPr>
          <p:nvPr userDrawn="1"/>
        </p:nvSpPr>
        <p:spPr>
          <a:xfrm>
            <a:off x="266007" y="18255"/>
            <a:ext cx="11637818" cy="1126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a:lstStyle>
          <a:p>
            <a:pPr algn="l" defTabSz="914400" rtl="0" eaLnBrk="1" latinLnBrk="0" hangingPunct="1">
              <a:lnSpc>
                <a:spcPct val="90000"/>
              </a:lnSpc>
              <a:spcBef>
                <a:spcPct val="0"/>
              </a:spcBef>
              <a:buNone/>
            </a:pPr>
            <a:r>
              <a: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rPr>
              <a:t>Click to edit Master title style</a:t>
            </a:r>
          </a:p>
        </p:txBody>
      </p:sp>
      <p:sp>
        <p:nvSpPr>
          <p:cNvPr id="12" name="Footer Placeholder 5">
            <a:extLst>
              <a:ext uri="{FF2B5EF4-FFF2-40B4-BE49-F238E27FC236}">
                <a16:creationId xmlns:a16="http://schemas.microsoft.com/office/drawing/2014/main" id="{9398F195-AAEA-4A30-8592-3F7BE2C7C5D4}"/>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
        <p:nvSpPr>
          <p:cNvPr id="13" name="Rectangle 12">
            <a:extLst>
              <a:ext uri="{FF2B5EF4-FFF2-40B4-BE49-F238E27FC236}">
                <a16:creationId xmlns:a16="http://schemas.microsoft.com/office/drawing/2014/main" id="{1C3D790E-69BC-4AFC-A42A-685E2F780812}"/>
              </a:ext>
            </a:extLst>
          </p:cNvPr>
          <p:cNvSpPr/>
          <p:nvPr userDrawn="1"/>
        </p:nvSpPr>
        <p:spPr>
          <a:xfrm>
            <a:off x="9833956" y="6002396"/>
            <a:ext cx="2236124" cy="772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4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9EA72557-6D17-41DF-B8C6-4C3C30DE5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26895" y="6019596"/>
            <a:ext cx="3260454" cy="624342"/>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C07CB609-9033-44F9-BC1F-4269548066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651" y="6108452"/>
            <a:ext cx="3901589" cy="535486"/>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DE105F5-42D1-4EB6-BA2B-B2C431C4087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99425" y="1608912"/>
            <a:ext cx="6393149" cy="2011281"/>
          </a:xfrm>
          <a:prstGeom prst="rect">
            <a:avLst/>
          </a:prstGeom>
        </p:spPr>
      </p:pic>
      <p:sp>
        <p:nvSpPr>
          <p:cNvPr id="12" name="Rectangle 11">
            <a:extLst>
              <a:ext uri="{FF2B5EF4-FFF2-40B4-BE49-F238E27FC236}">
                <a16:creationId xmlns:a16="http://schemas.microsoft.com/office/drawing/2014/main" id="{DE04F4E5-C38F-4B18-92E0-EEEB38A99FA1}"/>
              </a:ext>
            </a:extLst>
          </p:cNvPr>
          <p:cNvSpPr/>
          <p:nvPr userDrawn="1"/>
        </p:nvSpPr>
        <p:spPr>
          <a:xfrm>
            <a:off x="0" y="0"/>
            <a:ext cx="12192000" cy="174567"/>
          </a:xfrm>
          <a:prstGeom prst="rect">
            <a:avLst/>
          </a:prstGeom>
          <a:solidFill>
            <a:srgbClr val="F9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478076C-84C2-408D-96B2-95EA92B41CA9}"/>
              </a:ext>
            </a:extLst>
          </p:cNvPr>
          <p:cNvSpPr/>
          <p:nvPr userDrawn="1"/>
        </p:nvSpPr>
        <p:spPr>
          <a:xfrm>
            <a:off x="2194561" y="727955"/>
            <a:ext cx="8944494" cy="4858198"/>
          </a:xfrm>
          <a:prstGeom prst="rect">
            <a:avLst/>
          </a:prstGeom>
          <a:noFill/>
          <a:ln w="57150">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6E72A62-20EF-4699-A7ED-E8981FDFB709}"/>
              </a:ext>
            </a:extLst>
          </p:cNvPr>
          <p:cNvSpPr/>
          <p:nvPr userDrawn="1"/>
        </p:nvSpPr>
        <p:spPr>
          <a:xfrm>
            <a:off x="9518073" y="507076"/>
            <a:ext cx="1986742" cy="4607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448E07-AE72-481C-8F7A-C18486878C44}"/>
              </a:ext>
            </a:extLst>
          </p:cNvPr>
          <p:cNvSpPr txBox="1"/>
          <p:nvPr userDrawn="1"/>
        </p:nvSpPr>
        <p:spPr>
          <a:xfrm>
            <a:off x="5041671" y="5124488"/>
            <a:ext cx="6097384" cy="461665"/>
          </a:xfrm>
          <a:prstGeom prst="rect">
            <a:avLst/>
          </a:prstGeom>
          <a:noFill/>
        </p:spPr>
        <p:txBody>
          <a:bodyPr wrap="square">
            <a:spAutoFit/>
          </a:bodyPr>
          <a:lstStyle/>
          <a:p>
            <a:pPr algn="r"/>
            <a:r>
              <a:rPr lang="en-US" sz="2400" b="1" dirty="0">
                <a:latin typeface="HelveticaNeueLT Std Thin" panose="020B0403020202020204" pitchFamily="34" charset="0"/>
              </a:rPr>
              <a:t>resilience.uccs.edu</a:t>
            </a:r>
          </a:p>
        </p:txBody>
      </p:sp>
    </p:spTree>
    <p:extLst>
      <p:ext uri="{BB962C8B-B14F-4D97-AF65-F5344CB8AC3E}">
        <p14:creationId xmlns:p14="http://schemas.microsoft.com/office/powerpoint/2010/main" val="36127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39923-CC9E-4F41-BE13-D485EB354A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3CA2AEE-0A55-41AD-A951-717A489822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24584F9-39BA-4A48-9C33-8D251EBA22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8C042-55F6-4044-A4DE-B4FCA7C0AD86}" type="datetimeFigureOut">
              <a:rPr lang="en-US" smtClean="0"/>
              <a:t>10/24/23</a:t>
            </a:fld>
            <a:endParaRPr lang="en-US"/>
          </a:p>
        </p:txBody>
      </p:sp>
      <p:sp>
        <p:nvSpPr>
          <p:cNvPr id="5" name="Footer Placeholder 4">
            <a:extLst>
              <a:ext uri="{FF2B5EF4-FFF2-40B4-BE49-F238E27FC236}">
                <a16:creationId xmlns:a16="http://schemas.microsoft.com/office/drawing/2014/main" id="{DB5EFEF5-F0E1-46F0-A597-1089E10EC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93444B-B777-438B-B1E8-C0B55F5194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60EC86-B313-4946-A641-B19B845F6D2A}" type="slidenum">
              <a:rPr lang="en-US" smtClean="0"/>
              <a:t>‹#›</a:t>
            </a:fld>
            <a:endParaRPr lang="en-US"/>
          </a:p>
        </p:txBody>
      </p:sp>
    </p:spTree>
    <p:extLst>
      <p:ext uri="{BB962C8B-B14F-4D97-AF65-F5344CB8AC3E}">
        <p14:creationId xmlns:p14="http://schemas.microsoft.com/office/powerpoint/2010/main" val="330158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svg"/><Relationship Id="rId11" Type="http://schemas.openxmlformats.org/officeDocument/2006/relationships/hyperlink" Target="http://www.polarisstrategic.com/spring-cleaning-your-data/" TargetMode="External"/><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hyperlink" Target="http://yetanothermathprogrammingconsultant.blogspot.com/" TargetMode="External"/><Relationship Id="rId9" Type="http://schemas.openxmlformats.org/officeDocument/2006/relationships/image" Target="../media/image16.jp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ncbi.nlm.nih.gov/pmc/articles/PMC997196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0.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8.svg"/><Relationship Id="rId5" Type="http://schemas.openxmlformats.org/officeDocument/2006/relationships/image" Target="../media/image24.svg"/><Relationship Id="rId10" Type="http://schemas.openxmlformats.org/officeDocument/2006/relationships/image" Target="../media/image37.png"/><Relationship Id="rId4" Type="http://schemas.openxmlformats.org/officeDocument/2006/relationships/image" Target="../media/image23.png"/><Relationship Id="rId9" Type="http://schemas.openxmlformats.org/officeDocument/2006/relationships/image" Target="../media/image2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csp4hr.tk/"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mailto:mmorison@uccs.edu" TargetMode="External"/><Relationship Id="rId2" Type="http://schemas.openxmlformats.org/officeDocument/2006/relationships/hyperlink" Target="mailto:cbenight@uccs.edu" TargetMode="External"/><Relationship Id="rId1" Type="http://schemas.openxmlformats.org/officeDocument/2006/relationships/slideLayout" Target="../slideLayouts/slideLayout2.xml"/><Relationship Id="rId5" Type="http://schemas.openxmlformats.org/officeDocument/2006/relationships/hyperlink" Target="mailto:carlos.torres@uccs.edu" TargetMode="External"/><Relationship Id="rId4" Type="http://schemas.openxmlformats.org/officeDocument/2006/relationships/hyperlink" Target="mailto:bricca@uccs.edu"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cbenight@uccs.edu" TargetMode="External"/><Relationship Id="rId2" Type="http://schemas.openxmlformats.org/officeDocument/2006/relationships/hyperlink" Target="mailto:sxu@uccs.edu" TargetMode="External"/><Relationship Id="rId1" Type="http://schemas.openxmlformats.org/officeDocument/2006/relationships/slideLayout" Target="../slideLayouts/slideLayout2.xml"/><Relationship Id="rId4" Type="http://schemas.openxmlformats.org/officeDocument/2006/relationships/hyperlink" Target="mailto:yzhuang@uccs.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stratospherenetworks.com/blog/5-key-considerations-for-overhauling-your-it-road-map-for-20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228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2953-3403-0157-5B21-C5F898CC306B}"/>
              </a:ext>
            </a:extLst>
          </p:cNvPr>
          <p:cNvSpPr>
            <a:spLocks noGrp="1"/>
          </p:cNvSpPr>
          <p:nvPr>
            <p:ph type="title"/>
          </p:nvPr>
        </p:nvSpPr>
        <p:spPr/>
        <p:txBody>
          <a:bodyPr/>
          <a:lstStyle/>
          <a:p>
            <a:r>
              <a:rPr lang="en-US" dirty="0"/>
              <a:t>Psychological Data</a:t>
            </a:r>
          </a:p>
        </p:txBody>
      </p:sp>
      <p:pic>
        <p:nvPicPr>
          <p:cNvPr id="5" name="Picture 4" descr="A close-up of a graph&#10;&#10;Description automatically generated">
            <a:extLst>
              <a:ext uri="{FF2B5EF4-FFF2-40B4-BE49-F238E27FC236}">
                <a16:creationId xmlns:a16="http://schemas.microsoft.com/office/drawing/2014/main" id="{527480C9-DA45-779C-90E0-0688DD8FA0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79158" y="1752600"/>
            <a:ext cx="5876925" cy="1924050"/>
          </a:xfrm>
          <a:prstGeom prst="rect">
            <a:avLst/>
          </a:prstGeom>
        </p:spPr>
      </p:pic>
      <p:pic>
        <p:nvPicPr>
          <p:cNvPr id="7" name="Graphic 6" descr="Question mark with solid fill">
            <a:extLst>
              <a:ext uri="{FF2B5EF4-FFF2-40B4-BE49-F238E27FC236}">
                <a16:creationId xmlns:a16="http://schemas.microsoft.com/office/drawing/2014/main" id="{45DFEFE8-045A-278F-CD14-1772D9296E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6222" y="1752600"/>
            <a:ext cx="914400" cy="914400"/>
          </a:xfrm>
          <a:prstGeom prst="rect">
            <a:avLst/>
          </a:prstGeom>
        </p:spPr>
      </p:pic>
      <p:pic>
        <p:nvPicPr>
          <p:cNvPr id="8" name="Graphic 7" descr="Question mark with solid fill">
            <a:extLst>
              <a:ext uri="{FF2B5EF4-FFF2-40B4-BE49-F238E27FC236}">
                <a16:creationId xmlns:a16="http://schemas.microsoft.com/office/drawing/2014/main" id="{B214E3CA-9146-1869-C820-6C06A6ED58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33422" y="1752600"/>
            <a:ext cx="914400" cy="914400"/>
          </a:xfrm>
          <a:prstGeom prst="rect">
            <a:avLst/>
          </a:prstGeom>
        </p:spPr>
      </p:pic>
      <p:pic>
        <p:nvPicPr>
          <p:cNvPr id="9" name="Graphic 8" descr="Question mark with solid fill">
            <a:extLst>
              <a:ext uri="{FF2B5EF4-FFF2-40B4-BE49-F238E27FC236}">
                <a16:creationId xmlns:a16="http://schemas.microsoft.com/office/drawing/2014/main" id="{8E34321F-692C-8EDE-0AA6-A54A5D8A2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98242" y="1752600"/>
            <a:ext cx="914400" cy="914400"/>
          </a:xfrm>
          <a:prstGeom prst="rect">
            <a:avLst/>
          </a:prstGeom>
        </p:spPr>
      </p:pic>
      <p:pic>
        <p:nvPicPr>
          <p:cNvPr id="10" name="Graphic 9" descr="Question mark with solid fill">
            <a:extLst>
              <a:ext uri="{FF2B5EF4-FFF2-40B4-BE49-F238E27FC236}">
                <a16:creationId xmlns:a16="http://schemas.microsoft.com/office/drawing/2014/main" id="{2FA4FF59-DE1E-C3BD-AB21-158F216E03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74492" y="1752600"/>
            <a:ext cx="914400" cy="914400"/>
          </a:xfrm>
          <a:prstGeom prst="rect">
            <a:avLst/>
          </a:prstGeom>
        </p:spPr>
      </p:pic>
      <p:pic>
        <p:nvPicPr>
          <p:cNvPr id="12" name="Graphic 11" descr="Badge 9 with solid fill">
            <a:extLst>
              <a:ext uri="{FF2B5EF4-FFF2-40B4-BE49-F238E27FC236}">
                <a16:creationId xmlns:a16="http://schemas.microsoft.com/office/drawing/2014/main" id="{6CAF5853-F9F8-420C-80E1-C2B8F9A11A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2540" y="2768542"/>
            <a:ext cx="914400" cy="914400"/>
          </a:xfrm>
          <a:prstGeom prst="rect">
            <a:avLst/>
          </a:prstGeom>
        </p:spPr>
      </p:pic>
      <p:pic>
        <p:nvPicPr>
          <p:cNvPr id="13" name="Graphic 12" descr="Badge 9 with solid fill">
            <a:extLst>
              <a:ext uri="{FF2B5EF4-FFF2-40B4-BE49-F238E27FC236}">
                <a16:creationId xmlns:a16="http://schemas.microsoft.com/office/drawing/2014/main" id="{15350010-1571-5594-789B-1F566FBF5C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10700" y="2768542"/>
            <a:ext cx="914400" cy="914400"/>
          </a:xfrm>
          <a:prstGeom prst="rect">
            <a:avLst/>
          </a:prstGeom>
        </p:spPr>
      </p:pic>
      <p:pic>
        <p:nvPicPr>
          <p:cNvPr id="14" name="Graphic 13" descr="Badge 9 with solid fill">
            <a:extLst>
              <a:ext uri="{FF2B5EF4-FFF2-40B4-BE49-F238E27FC236}">
                <a16:creationId xmlns:a16="http://schemas.microsoft.com/office/drawing/2014/main" id="{87334908-4734-3DCD-8CF4-1F5B41B5C4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4380" y="2768542"/>
            <a:ext cx="914400" cy="914400"/>
          </a:xfrm>
          <a:prstGeom prst="rect">
            <a:avLst/>
          </a:prstGeom>
        </p:spPr>
      </p:pic>
      <p:pic>
        <p:nvPicPr>
          <p:cNvPr id="15" name="Graphic 14" descr="Badge 9 with solid fill">
            <a:extLst>
              <a:ext uri="{FF2B5EF4-FFF2-40B4-BE49-F238E27FC236}">
                <a16:creationId xmlns:a16="http://schemas.microsoft.com/office/drawing/2014/main" id="{E8FFA816-F873-1CC9-89E5-E3F5566536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76222" y="2768542"/>
            <a:ext cx="914400" cy="914400"/>
          </a:xfrm>
          <a:prstGeom prst="rect">
            <a:avLst/>
          </a:prstGeom>
        </p:spPr>
      </p:pic>
      <p:pic>
        <p:nvPicPr>
          <p:cNvPr id="19" name="Picture 18" descr="Thumbtack on a calendar date">
            <a:extLst>
              <a:ext uri="{FF2B5EF4-FFF2-40B4-BE49-F238E27FC236}">
                <a16:creationId xmlns:a16="http://schemas.microsoft.com/office/drawing/2014/main" id="{CBAFF183-A10C-0D3F-6480-E00D98E8F1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1530" y="3961950"/>
            <a:ext cx="3624870" cy="2415990"/>
          </a:xfrm>
          <a:prstGeom prst="rect">
            <a:avLst/>
          </a:prstGeom>
        </p:spPr>
      </p:pic>
      <p:pic>
        <p:nvPicPr>
          <p:cNvPr id="21" name="Picture 20" descr="A hand holding a spray bottle and a brush&#10;&#10;Description automatically generated">
            <a:extLst>
              <a:ext uri="{FF2B5EF4-FFF2-40B4-BE49-F238E27FC236}">
                <a16:creationId xmlns:a16="http://schemas.microsoft.com/office/drawing/2014/main" id="{E59606B9-CE9B-1773-05AD-250F5CA3103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756083" y="4125011"/>
            <a:ext cx="3840480" cy="2233879"/>
          </a:xfrm>
          <a:prstGeom prst="rect">
            <a:avLst/>
          </a:prstGeom>
        </p:spPr>
      </p:pic>
    </p:spTree>
    <p:extLst>
      <p:ext uri="{BB962C8B-B14F-4D97-AF65-F5344CB8AC3E}">
        <p14:creationId xmlns:p14="http://schemas.microsoft.com/office/powerpoint/2010/main" val="2729475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FE47F2-1D20-8C5F-8374-ADACCC5549AB}"/>
              </a:ext>
            </a:extLst>
          </p:cNvPr>
          <p:cNvSpPr>
            <a:spLocks noGrp="1"/>
          </p:cNvSpPr>
          <p:nvPr>
            <p:ph sz="half" idx="1"/>
          </p:nvPr>
        </p:nvSpPr>
        <p:spPr>
          <a:xfrm>
            <a:off x="838200" y="1617808"/>
            <a:ext cx="6117404" cy="4768001"/>
          </a:xfrm>
        </p:spPr>
        <p:txBody>
          <a:bodyPr>
            <a:normAutofit/>
          </a:bodyPr>
          <a:lstStyle/>
          <a:p>
            <a:r>
              <a:rPr lang="en-US" dirty="0"/>
              <a:t>Data must be checked:</a:t>
            </a:r>
          </a:p>
          <a:p>
            <a:pPr lvl="1"/>
            <a:r>
              <a:rPr lang="en-US" dirty="0"/>
              <a:t>Malicious code</a:t>
            </a:r>
          </a:p>
          <a:p>
            <a:pPr lvl="1"/>
            <a:r>
              <a:rPr lang="en-US" dirty="0"/>
              <a:t>Corresponds to original IRB</a:t>
            </a:r>
          </a:p>
          <a:p>
            <a:pPr lvl="1"/>
            <a:r>
              <a:rPr lang="en-US" dirty="0"/>
              <a:t>Satisfies privacy requirements (e.g., GDPR)</a:t>
            </a:r>
          </a:p>
          <a:p>
            <a:pPr lvl="1"/>
            <a:r>
              <a:rPr lang="en-US" dirty="0"/>
              <a:t>Transparently cleaned &amp; annotated</a:t>
            </a:r>
          </a:p>
          <a:p>
            <a:pPr lvl="2"/>
            <a:r>
              <a:rPr lang="en-US" dirty="0"/>
              <a:t>No wrangling done by us</a:t>
            </a:r>
          </a:p>
          <a:p>
            <a:pPr lvl="2"/>
            <a:r>
              <a:rPr lang="en-US" dirty="0"/>
              <a:t>Attest to pre-processing</a:t>
            </a:r>
          </a:p>
          <a:p>
            <a:r>
              <a:rPr lang="en-US" dirty="0"/>
              <a:t>Need a process by which we can see the data to determine the above!</a:t>
            </a:r>
          </a:p>
          <a:p>
            <a:pPr lvl="1"/>
            <a:r>
              <a:rPr lang="en-US" dirty="0"/>
              <a:t>Currently done </a:t>
            </a:r>
            <a:r>
              <a:rPr lang="en-US" i="1" dirty="0"/>
              <a:t>ad hoc</a:t>
            </a:r>
            <a:endParaRPr lang="en-US" dirty="0"/>
          </a:p>
        </p:txBody>
      </p:sp>
      <p:sp>
        <p:nvSpPr>
          <p:cNvPr id="4" name="Title 3">
            <a:extLst>
              <a:ext uri="{FF2B5EF4-FFF2-40B4-BE49-F238E27FC236}">
                <a16:creationId xmlns:a16="http://schemas.microsoft.com/office/drawing/2014/main" id="{D4C22DBB-5A88-F895-FF3C-F3BAC2074E5B}"/>
              </a:ext>
            </a:extLst>
          </p:cNvPr>
          <p:cNvSpPr>
            <a:spLocks noGrp="1"/>
          </p:cNvSpPr>
          <p:nvPr>
            <p:ph type="title"/>
          </p:nvPr>
        </p:nvSpPr>
        <p:spPr/>
        <p:txBody>
          <a:bodyPr/>
          <a:lstStyle/>
          <a:p>
            <a:r>
              <a:rPr lang="en-US" dirty="0"/>
              <a:t>Submitting Data</a:t>
            </a:r>
          </a:p>
        </p:txBody>
      </p:sp>
      <p:pic>
        <p:nvPicPr>
          <p:cNvPr id="2050" name="Picture 2" descr="Under Construction · Free image on Pixabay">
            <a:extLst>
              <a:ext uri="{FF2B5EF4-FFF2-40B4-BE49-F238E27FC236}">
                <a16:creationId xmlns:a16="http://schemas.microsoft.com/office/drawing/2014/main" id="{5DC24AFF-1F27-4BED-11C3-91166D3D846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732602" y="2098354"/>
            <a:ext cx="3353213" cy="301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718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5CAE-B03E-76C5-2E33-A923C04D2B63}"/>
              </a:ext>
            </a:extLst>
          </p:cNvPr>
          <p:cNvSpPr>
            <a:spLocks noGrp="1"/>
          </p:cNvSpPr>
          <p:nvPr>
            <p:ph type="title"/>
          </p:nvPr>
        </p:nvSpPr>
        <p:spPr/>
        <p:txBody>
          <a:bodyPr/>
          <a:lstStyle/>
          <a:p>
            <a:r>
              <a:rPr lang="en-US" dirty="0"/>
              <a:t>Submitting Analyses</a:t>
            </a:r>
          </a:p>
        </p:txBody>
      </p:sp>
      <p:sp>
        <p:nvSpPr>
          <p:cNvPr id="3" name="Content Placeholder 2">
            <a:extLst>
              <a:ext uri="{FF2B5EF4-FFF2-40B4-BE49-F238E27FC236}">
                <a16:creationId xmlns:a16="http://schemas.microsoft.com/office/drawing/2014/main" id="{83296E73-E746-9513-A8AD-7ED91E748992}"/>
              </a:ext>
            </a:extLst>
          </p:cNvPr>
          <p:cNvSpPr>
            <a:spLocks noGrp="1"/>
          </p:cNvSpPr>
          <p:nvPr>
            <p:ph idx="1"/>
          </p:nvPr>
        </p:nvSpPr>
        <p:spPr>
          <a:xfrm>
            <a:off x="838200" y="1651057"/>
            <a:ext cx="10515600" cy="4689781"/>
          </a:xfrm>
        </p:spPr>
        <p:txBody>
          <a:bodyPr/>
          <a:lstStyle/>
          <a:p>
            <a:r>
              <a:rPr lang="en-US" dirty="0"/>
              <a:t>Anyone can contribute analyses!</a:t>
            </a:r>
          </a:p>
          <a:p>
            <a:r>
              <a:rPr lang="en-US" dirty="0"/>
              <a:t>Currently, all analyses are submitted in R or Python</a:t>
            </a:r>
          </a:p>
          <a:p>
            <a:pPr lvl="1"/>
            <a:r>
              <a:rPr lang="en-US" dirty="0"/>
              <a:t>Free</a:t>
            </a:r>
          </a:p>
          <a:p>
            <a:pPr lvl="1"/>
            <a:r>
              <a:rPr lang="en-US" dirty="0"/>
              <a:t>Relatively large bases of users</a:t>
            </a:r>
          </a:p>
          <a:p>
            <a:pPr lvl="1"/>
            <a:r>
              <a:rPr lang="en-US" dirty="0"/>
              <a:t>Corresponds to expertise working on the project</a:t>
            </a:r>
          </a:p>
          <a:p>
            <a:r>
              <a:rPr lang="en-US" dirty="0"/>
              <a:t>Submission Constraints </a:t>
            </a:r>
          </a:p>
          <a:p>
            <a:pPr lvl="1"/>
            <a:r>
              <a:rPr lang="en-US" dirty="0"/>
              <a:t>Reduce reliance on humans</a:t>
            </a:r>
          </a:p>
          <a:p>
            <a:pPr lvl="1"/>
            <a:r>
              <a:rPr lang="en-US" dirty="0"/>
              <a:t>Make as useful as possible to all</a:t>
            </a:r>
          </a:p>
          <a:p>
            <a:pPr lvl="1"/>
            <a:r>
              <a:rPr lang="en-US" dirty="0"/>
              <a:t>Maintain privacy</a:t>
            </a:r>
          </a:p>
          <a:p>
            <a:r>
              <a:rPr lang="en-US" dirty="0"/>
              <a:t>Approved and Implemented</a:t>
            </a:r>
          </a:p>
          <a:p>
            <a:pPr lvl="1"/>
            <a:endParaRPr lang="en-US" dirty="0"/>
          </a:p>
        </p:txBody>
      </p:sp>
    </p:spTree>
    <p:extLst>
      <p:ext uri="{BB962C8B-B14F-4D97-AF65-F5344CB8AC3E}">
        <p14:creationId xmlns:p14="http://schemas.microsoft.com/office/powerpoint/2010/main" val="4036149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379C-34B5-EFD2-DA2E-3358FC391D1C}"/>
              </a:ext>
            </a:extLst>
          </p:cNvPr>
          <p:cNvSpPr>
            <a:spLocks noGrp="1"/>
          </p:cNvSpPr>
          <p:nvPr>
            <p:ph type="title"/>
          </p:nvPr>
        </p:nvSpPr>
        <p:spPr/>
        <p:txBody>
          <a:bodyPr/>
          <a:lstStyle/>
          <a:p>
            <a:r>
              <a:rPr lang="en-US" dirty="0"/>
              <a:t>Example: Linear Regression</a:t>
            </a:r>
          </a:p>
        </p:txBody>
      </p:sp>
      <p:sp>
        <p:nvSpPr>
          <p:cNvPr id="3" name="Content Placeholder 2">
            <a:extLst>
              <a:ext uri="{FF2B5EF4-FFF2-40B4-BE49-F238E27FC236}">
                <a16:creationId xmlns:a16="http://schemas.microsoft.com/office/drawing/2014/main" id="{7F9B969D-2E04-902C-7A89-032860A3CB0B}"/>
              </a:ext>
            </a:extLst>
          </p:cNvPr>
          <p:cNvSpPr>
            <a:spLocks noGrp="1"/>
          </p:cNvSpPr>
          <p:nvPr>
            <p:ph idx="1"/>
          </p:nvPr>
        </p:nvSpPr>
        <p:spPr/>
        <p:txBody>
          <a:bodyPr/>
          <a:lstStyle/>
          <a:p>
            <a:r>
              <a:rPr lang="en-US" dirty="0"/>
              <a:t>Consider the “simple” univariate linear regression</a:t>
            </a:r>
          </a:p>
          <a:p>
            <a:pPr lvl="1"/>
            <a:r>
              <a:rPr lang="en-US" dirty="0"/>
              <a:t>Can we all agree on the proper process? (</a:t>
            </a:r>
            <a:r>
              <a:rPr lang="en-US" dirty="0">
                <a:hlinkClick r:id="rId2"/>
              </a:rPr>
              <a:t>Kummerfeld &amp; Jones, 2023</a:t>
            </a:r>
            <a:r>
              <a:rPr lang="en-US" dirty="0"/>
              <a:t>)</a:t>
            </a:r>
          </a:p>
          <a:p>
            <a:pPr lvl="2"/>
            <a:r>
              <a:rPr lang="en-US" dirty="0"/>
              <a:t>And this is even before the differences between statisticians and psychology journals</a:t>
            </a:r>
          </a:p>
          <a:p>
            <a:pPr lvl="1"/>
            <a:r>
              <a:rPr lang="en-US" dirty="0"/>
              <a:t>Outliers and how to handle outliers</a:t>
            </a:r>
          </a:p>
          <a:p>
            <a:pPr lvl="1"/>
            <a:r>
              <a:rPr lang="en-US" dirty="0"/>
              <a:t>Post </a:t>
            </a:r>
            <a:r>
              <a:rPr lang="en-US" dirty="0" err="1"/>
              <a:t>hocs</a:t>
            </a:r>
            <a:endParaRPr lang="en-US" dirty="0"/>
          </a:p>
          <a:p>
            <a:pPr lvl="2"/>
            <a:r>
              <a:rPr lang="en-US" dirty="0"/>
              <a:t>Yes? No?</a:t>
            </a:r>
          </a:p>
          <a:p>
            <a:pPr lvl="1"/>
            <a:r>
              <a:rPr lang="en-US" dirty="0"/>
              <a:t>Report the results</a:t>
            </a:r>
          </a:p>
          <a:p>
            <a:pPr lvl="2"/>
            <a:r>
              <a:rPr lang="en-US" dirty="0"/>
              <a:t>APA (and everyone else’s) formatting requirements</a:t>
            </a:r>
          </a:p>
          <a:p>
            <a:pPr lvl="2"/>
            <a:r>
              <a:rPr lang="en-US" dirty="0"/>
              <a:t>Standardized v. non-standardized coefficients?</a:t>
            </a:r>
          </a:p>
          <a:p>
            <a:pPr lvl="2"/>
            <a:r>
              <a:rPr lang="en-US" dirty="0"/>
              <a:t>Confidence intervals</a:t>
            </a:r>
          </a:p>
          <a:p>
            <a:pPr marL="0" indent="0">
              <a:buNone/>
            </a:pPr>
            <a:endParaRPr lang="en-US" dirty="0"/>
          </a:p>
        </p:txBody>
      </p:sp>
    </p:spTree>
    <p:extLst>
      <p:ext uri="{BB962C8B-B14F-4D97-AF65-F5344CB8AC3E}">
        <p14:creationId xmlns:p14="http://schemas.microsoft.com/office/powerpoint/2010/main" val="955111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379C-34B5-EFD2-DA2E-3358FC391D1C}"/>
              </a:ext>
            </a:extLst>
          </p:cNvPr>
          <p:cNvSpPr>
            <a:spLocks noGrp="1"/>
          </p:cNvSpPr>
          <p:nvPr>
            <p:ph type="title"/>
          </p:nvPr>
        </p:nvSpPr>
        <p:spPr/>
        <p:txBody>
          <a:bodyPr/>
          <a:lstStyle/>
          <a:p>
            <a:r>
              <a:rPr lang="en-US" dirty="0"/>
              <a:t>Example: Linear Regression</a:t>
            </a:r>
          </a:p>
        </p:txBody>
      </p:sp>
      <p:sp>
        <p:nvSpPr>
          <p:cNvPr id="3" name="Content Placeholder 2">
            <a:extLst>
              <a:ext uri="{FF2B5EF4-FFF2-40B4-BE49-F238E27FC236}">
                <a16:creationId xmlns:a16="http://schemas.microsoft.com/office/drawing/2014/main" id="{7F9B969D-2E04-902C-7A89-032860A3CB0B}"/>
              </a:ext>
            </a:extLst>
          </p:cNvPr>
          <p:cNvSpPr>
            <a:spLocks noGrp="1"/>
          </p:cNvSpPr>
          <p:nvPr>
            <p:ph idx="1"/>
          </p:nvPr>
        </p:nvSpPr>
        <p:spPr/>
        <p:txBody>
          <a:bodyPr/>
          <a:lstStyle/>
          <a:p>
            <a:r>
              <a:rPr lang="en-US" dirty="0"/>
              <a:t>Write the script to submit</a:t>
            </a:r>
          </a:p>
          <a:p>
            <a:pPr lvl="1"/>
            <a:r>
              <a:rPr lang="en-US" dirty="0"/>
              <a:t>Need some level of coding sophistication</a:t>
            </a:r>
          </a:p>
          <a:p>
            <a:pPr lvl="1"/>
            <a:r>
              <a:rPr lang="en-US" dirty="0"/>
              <a:t>Need incredibly good comments</a:t>
            </a:r>
          </a:p>
          <a:p>
            <a:pPr lvl="2"/>
            <a:r>
              <a:rPr lang="en-US" dirty="0"/>
              <a:t>System Administrator</a:t>
            </a:r>
          </a:p>
          <a:p>
            <a:pPr lvl="2"/>
            <a:r>
              <a:rPr lang="en-US" dirty="0"/>
              <a:t>Transparency to other users</a:t>
            </a:r>
          </a:p>
          <a:p>
            <a:pPr marL="0" indent="0">
              <a:buNone/>
            </a:pPr>
            <a:endParaRPr lang="en-US" dirty="0"/>
          </a:p>
        </p:txBody>
      </p:sp>
    </p:spTree>
    <p:extLst>
      <p:ext uri="{BB962C8B-B14F-4D97-AF65-F5344CB8AC3E}">
        <p14:creationId xmlns:p14="http://schemas.microsoft.com/office/powerpoint/2010/main" val="3788431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379C-34B5-EFD2-DA2E-3358FC391D1C}"/>
              </a:ext>
            </a:extLst>
          </p:cNvPr>
          <p:cNvSpPr>
            <a:spLocks noGrp="1"/>
          </p:cNvSpPr>
          <p:nvPr>
            <p:ph type="title"/>
          </p:nvPr>
        </p:nvSpPr>
        <p:spPr/>
        <p:txBody>
          <a:bodyPr/>
          <a:lstStyle/>
          <a:p>
            <a:r>
              <a:rPr lang="en-US" dirty="0"/>
              <a:t>Example: Linear Regression</a:t>
            </a:r>
          </a:p>
        </p:txBody>
      </p:sp>
      <p:pic>
        <p:nvPicPr>
          <p:cNvPr id="5" name="Content Placeholder 4">
            <a:extLst>
              <a:ext uri="{FF2B5EF4-FFF2-40B4-BE49-F238E27FC236}">
                <a16:creationId xmlns:a16="http://schemas.microsoft.com/office/drawing/2014/main" id="{20CF2F73-40A6-A019-324B-C2127D51916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23868" y="1046866"/>
            <a:ext cx="9623686" cy="5792879"/>
          </a:xfrm>
        </p:spPr>
      </p:pic>
    </p:spTree>
    <p:extLst>
      <p:ext uri="{BB962C8B-B14F-4D97-AF65-F5344CB8AC3E}">
        <p14:creationId xmlns:p14="http://schemas.microsoft.com/office/powerpoint/2010/main" val="516837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B3B1A52F-0B0F-4968-5412-1542DB45F474}"/>
              </a:ext>
            </a:extLst>
          </p:cNvPr>
          <p:cNvSpPr txBox="1">
            <a:spLocks/>
          </p:cNvSpPr>
          <p:nvPr/>
        </p:nvSpPr>
        <p:spPr>
          <a:xfrm>
            <a:off x="5588813" y="2461430"/>
            <a:ext cx="2318919" cy="1102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sz="5400" dirty="0">
                <a:solidFill>
                  <a:srgbClr val="002060"/>
                </a:solidFill>
              </a:rPr>
              <a:t>SPDS</a:t>
            </a:r>
          </a:p>
        </p:txBody>
      </p:sp>
      <p:pic>
        <p:nvPicPr>
          <p:cNvPr id="9" name="Picture 8" descr="Icon&#10;&#10;Description automatically generated">
            <a:extLst>
              <a:ext uri="{FF2B5EF4-FFF2-40B4-BE49-F238E27FC236}">
                <a16:creationId xmlns:a16="http://schemas.microsoft.com/office/drawing/2014/main" id="{66E08D11-7D04-7EE5-64CA-AAA42BEF6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7559" y="2472022"/>
            <a:ext cx="964293" cy="964293"/>
          </a:xfrm>
          <a:prstGeom prst="rect">
            <a:avLst/>
          </a:prstGeom>
        </p:spPr>
      </p:pic>
      <p:sp>
        <p:nvSpPr>
          <p:cNvPr id="11" name="Subtitle 4">
            <a:extLst>
              <a:ext uri="{FF2B5EF4-FFF2-40B4-BE49-F238E27FC236}">
                <a16:creationId xmlns:a16="http://schemas.microsoft.com/office/drawing/2014/main" id="{AE207EBB-008A-98AC-62FB-7D4727D277DE}"/>
              </a:ext>
            </a:extLst>
          </p:cNvPr>
          <p:cNvSpPr txBox="1">
            <a:spLocks/>
          </p:cNvSpPr>
          <p:nvPr/>
        </p:nvSpPr>
        <p:spPr>
          <a:xfrm>
            <a:off x="2895600" y="4023176"/>
            <a:ext cx="6400800" cy="13144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800" kern="1200">
                <a:solidFill>
                  <a:schemeClr val="tx1">
                    <a:tint val="75000"/>
                  </a:schemeClr>
                </a:solidFill>
                <a:latin typeface="Arial Black"/>
                <a:ea typeface="+mn-ea"/>
                <a:cs typeface="Arial Black"/>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b="1" i="1"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rgbClr val="002060"/>
                </a:solidFill>
                <a:effectLst/>
                <a:uLnTx/>
                <a:uFillTx/>
                <a:latin typeface="Arial Black"/>
                <a:ea typeface="+mn-ea"/>
                <a:cs typeface="Arial Black"/>
              </a:rPr>
              <a:t>S</a:t>
            </a:r>
            <a:r>
              <a:rPr kumimoji="0" lang="en-US" sz="2000" b="0" i="0" u="none" strike="noStrike" kern="1200" cap="none" spc="0" normalizeH="0" baseline="0" noProof="0">
                <a:ln>
                  <a:noFill/>
                </a:ln>
                <a:solidFill>
                  <a:sysClr val="windowText" lastClr="000000">
                    <a:tint val="75000"/>
                  </a:sysClr>
                </a:solidFill>
                <a:effectLst/>
                <a:uLnTx/>
                <a:uFillTx/>
                <a:latin typeface="Arial Black"/>
                <a:ea typeface="+mn-ea"/>
                <a:cs typeface="Arial Black"/>
              </a:rPr>
              <a:t>ecure and </a:t>
            </a:r>
            <a:r>
              <a:rPr kumimoji="0" lang="en-US" sz="2000" b="0" i="0" u="none" strike="noStrike" kern="1200" cap="none" spc="0" normalizeH="0" baseline="0" noProof="0">
                <a:ln>
                  <a:noFill/>
                </a:ln>
                <a:solidFill>
                  <a:srgbClr val="002060"/>
                </a:solidFill>
                <a:effectLst/>
                <a:uLnTx/>
                <a:uFillTx/>
                <a:latin typeface="Arial Black"/>
                <a:ea typeface="+mn-ea"/>
                <a:cs typeface="Arial Black"/>
              </a:rPr>
              <a:t>P</a:t>
            </a:r>
            <a:r>
              <a:rPr kumimoji="0" lang="en-US" sz="2000" b="0" i="0" u="none" strike="noStrike" kern="1200" cap="none" spc="0" normalizeH="0" baseline="0" noProof="0">
                <a:ln>
                  <a:noFill/>
                </a:ln>
                <a:solidFill>
                  <a:sysClr val="windowText" lastClr="000000">
                    <a:tint val="75000"/>
                  </a:sysClr>
                </a:solidFill>
                <a:effectLst/>
                <a:uLnTx/>
                <a:uFillTx/>
                <a:latin typeface="Arial Black"/>
                <a:ea typeface="+mn-ea"/>
                <a:cs typeface="Arial Black"/>
              </a:rPr>
              <a:t>rivacy-Preserving </a:t>
            </a:r>
            <a:r>
              <a:rPr kumimoji="0" lang="en-US" sz="2000" b="0" i="0" u="none" strike="noStrike" kern="1200" cap="none" spc="0" normalizeH="0" baseline="0" noProof="0">
                <a:ln>
                  <a:noFill/>
                </a:ln>
                <a:solidFill>
                  <a:srgbClr val="002060"/>
                </a:solidFill>
                <a:effectLst/>
                <a:uLnTx/>
                <a:uFillTx/>
                <a:latin typeface="Arial Black"/>
                <a:ea typeface="+mn-ea"/>
                <a:cs typeface="Arial Black"/>
              </a:rPr>
              <a:t>D</a:t>
            </a:r>
            <a:r>
              <a:rPr kumimoji="0" lang="en-US" sz="2000" b="0" i="0" u="none" strike="noStrike" kern="1200" cap="none" spc="0" normalizeH="0" baseline="0" noProof="0">
                <a:ln>
                  <a:noFill/>
                </a:ln>
                <a:solidFill>
                  <a:sysClr val="windowText" lastClr="000000">
                    <a:tint val="75000"/>
                  </a:sysClr>
                </a:solidFill>
                <a:effectLst/>
                <a:uLnTx/>
                <a:uFillTx/>
                <a:latin typeface="Arial Black"/>
                <a:ea typeface="+mn-ea"/>
                <a:cs typeface="Arial Black"/>
              </a:rPr>
              <a:t>ata </a:t>
            </a:r>
            <a:r>
              <a:rPr kumimoji="0" lang="en-US" sz="2000" b="0" i="0" u="none" strike="noStrike" kern="1200" cap="none" spc="0" normalizeH="0" baseline="0" noProof="0">
                <a:ln>
                  <a:noFill/>
                </a:ln>
                <a:solidFill>
                  <a:srgbClr val="002060"/>
                </a:solidFill>
                <a:effectLst/>
                <a:uLnTx/>
                <a:uFillTx/>
                <a:latin typeface="Arial Black"/>
                <a:ea typeface="+mn-ea"/>
                <a:cs typeface="Arial Black"/>
              </a:rPr>
              <a:t>S</a:t>
            </a:r>
            <a:r>
              <a:rPr kumimoji="0" lang="en-US" sz="2000" b="0" i="0" u="none" strike="noStrike" kern="1200" cap="none" spc="0" normalizeH="0" baseline="0" noProof="0">
                <a:ln>
                  <a:noFill/>
                </a:ln>
                <a:solidFill>
                  <a:sysClr val="windowText" lastClr="000000">
                    <a:tint val="75000"/>
                  </a:sysClr>
                </a:solidFill>
                <a:effectLst/>
                <a:uLnTx/>
                <a:uFillTx/>
                <a:latin typeface="Arial Black"/>
                <a:ea typeface="+mn-ea"/>
                <a:cs typeface="Arial Black"/>
              </a:rPr>
              <a:t>haring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a:ln>
                  <a:noFill/>
                </a:ln>
                <a:solidFill>
                  <a:sysClr val="windowText" lastClr="000000">
                    <a:tint val="75000"/>
                  </a:sysClr>
                </a:solidFill>
                <a:effectLst/>
                <a:uLnTx/>
                <a:uFillTx/>
                <a:latin typeface="Arial Black"/>
                <a:ea typeface="+mn-ea"/>
                <a:cs typeface="Arial Black"/>
              </a:rPr>
              <a:t>for Data Science Computations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ysClr val="windowText" lastClr="000000">
                  <a:tint val="75000"/>
                </a:sysClr>
              </a:solidFill>
              <a:effectLst/>
              <a:uLnTx/>
              <a:uFillTx/>
              <a:latin typeface="Arial Black"/>
              <a:ea typeface="+mn-ea"/>
              <a:cs typeface="Arial Black"/>
            </a:endParaRPr>
          </a:p>
        </p:txBody>
      </p:sp>
    </p:spTree>
    <p:extLst>
      <p:ext uri="{BB962C8B-B14F-4D97-AF65-F5344CB8AC3E}">
        <p14:creationId xmlns:p14="http://schemas.microsoft.com/office/powerpoint/2010/main" val="3818386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59E6-A1F6-DE26-FE5C-59B915AFABE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CFD453B-AE5C-3BFB-0CBD-A30350536E16}"/>
              </a:ext>
            </a:extLst>
          </p:cNvPr>
          <p:cNvSpPr>
            <a:spLocks noGrp="1"/>
          </p:cNvSpPr>
          <p:nvPr>
            <p:ph idx="1"/>
          </p:nvPr>
        </p:nvSpPr>
        <p:spPr/>
        <p:txBody>
          <a:bodyPr>
            <a:normAutofit/>
          </a:bodyPr>
          <a:lstStyle/>
          <a:p>
            <a:r>
              <a:rPr lang="en-US" dirty="0"/>
              <a:t>Scientific research communities often need to share datasets.</a:t>
            </a:r>
          </a:p>
          <a:p>
            <a:r>
              <a:rPr lang="en-US" dirty="0"/>
              <a:t>Often these datasets contain private information.</a:t>
            </a:r>
          </a:p>
          <a:p>
            <a:pPr lvl="1"/>
            <a:r>
              <a:rPr lang="en-US" dirty="0"/>
              <a:t>Datasets are just not shared, or they are stripped down of information.</a:t>
            </a:r>
          </a:p>
          <a:p>
            <a:r>
              <a:rPr lang="en-US" dirty="0"/>
              <a:t>Additionally, it would be good to be able to have access to analyses without compromising data privacy</a:t>
            </a:r>
          </a:p>
          <a:p>
            <a:endParaRPr lang="en-US" dirty="0"/>
          </a:p>
          <a:p>
            <a:r>
              <a:rPr lang="en-US" u="sng" dirty="0"/>
              <a:t>A system to share data securely and privately would be great!</a:t>
            </a:r>
          </a:p>
          <a:p>
            <a:endParaRPr lang="en-US" dirty="0"/>
          </a:p>
        </p:txBody>
      </p:sp>
    </p:spTree>
    <p:extLst>
      <p:ext uri="{BB962C8B-B14F-4D97-AF65-F5344CB8AC3E}">
        <p14:creationId xmlns:p14="http://schemas.microsoft.com/office/powerpoint/2010/main" val="2382128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A7018-0788-9693-F22B-C8B892BA9234}"/>
              </a:ext>
            </a:extLst>
          </p:cNvPr>
          <p:cNvSpPr>
            <a:spLocks noGrp="1"/>
          </p:cNvSpPr>
          <p:nvPr>
            <p:ph type="title"/>
          </p:nvPr>
        </p:nvSpPr>
        <p:spPr/>
        <p:txBody>
          <a:bodyPr/>
          <a:lstStyle/>
          <a:p>
            <a:r>
              <a:rPr lang="en-US" dirty="0"/>
              <a:t>Usage Scenario</a:t>
            </a:r>
          </a:p>
        </p:txBody>
      </p:sp>
      <p:pic>
        <p:nvPicPr>
          <p:cNvPr id="6" name="Graphic 5" descr="Programmer male with solid fill">
            <a:extLst>
              <a:ext uri="{FF2B5EF4-FFF2-40B4-BE49-F238E27FC236}">
                <a16:creationId xmlns:a16="http://schemas.microsoft.com/office/drawing/2014/main" id="{A5BF0B00-89B9-6A8F-DEF3-7C72A8C413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58172" y="2590800"/>
            <a:ext cx="1219200" cy="1219200"/>
          </a:xfrm>
          <a:prstGeom prst="rect">
            <a:avLst/>
          </a:prstGeom>
        </p:spPr>
      </p:pic>
      <p:pic>
        <p:nvPicPr>
          <p:cNvPr id="7" name="Graphic 6" descr="Programmer female with solid fill">
            <a:extLst>
              <a:ext uri="{FF2B5EF4-FFF2-40B4-BE49-F238E27FC236}">
                <a16:creationId xmlns:a16="http://schemas.microsoft.com/office/drawing/2014/main" id="{F4E65E99-3C93-2896-54CB-A97819A671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0999" y="2590800"/>
            <a:ext cx="1219200" cy="1219200"/>
          </a:xfrm>
          <a:prstGeom prst="rect">
            <a:avLst/>
          </a:prstGeom>
        </p:spPr>
      </p:pic>
      <p:sp>
        <p:nvSpPr>
          <p:cNvPr id="8" name="TextBox 7">
            <a:extLst>
              <a:ext uri="{FF2B5EF4-FFF2-40B4-BE49-F238E27FC236}">
                <a16:creationId xmlns:a16="http://schemas.microsoft.com/office/drawing/2014/main" id="{05F7E1E8-2DA4-0DFF-200B-9733B96678ED}"/>
              </a:ext>
            </a:extLst>
          </p:cNvPr>
          <p:cNvSpPr txBox="1"/>
          <p:nvPr/>
        </p:nvSpPr>
        <p:spPr>
          <a:xfrm>
            <a:off x="3378198" y="4024477"/>
            <a:ext cx="636713" cy="369332"/>
          </a:xfrm>
          <a:prstGeom prst="rect">
            <a:avLst/>
          </a:prstGeom>
          <a:noFill/>
        </p:spPr>
        <p:txBody>
          <a:bodyPr wrap="none" rtlCol="0">
            <a:spAutoFit/>
          </a:bodyPr>
          <a:lstStyle/>
          <a:p>
            <a:r>
              <a:rPr lang="en-US" dirty="0"/>
              <a:t>Alice</a:t>
            </a:r>
          </a:p>
        </p:txBody>
      </p:sp>
      <p:sp>
        <p:nvSpPr>
          <p:cNvPr id="9" name="TextBox 8">
            <a:extLst>
              <a:ext uri="{FF2B5EF4-FFF2-40B4-BE49-F238E27FC236}">
                <a16:creationId xmlns:a16="http://schemas.microsoft.com/office/drawing/2014/main" id="{114472E1-5988-30DE-51CA-1386877A1FBF}"/>
              </a:ext>
            </a:extLst>
          </p:cNvPr>
          <p:cNvSpPr txBox="1"/>
          <p:nvPr/>
        </p:nvSpPr>
        <p:spPr>
          <a:xfrm>
            <a:off x="8170255" y="4024477"/>
            <a:ext cx="553357" cy="369332"/>
          </a:xfrm>
          <a:prstGeom prst="rect">
            <a:avLst/>
          </a:prstGeom>
          <a:noFill/>
        </p:spPr>
        <p:txBody>
          <a:bodyPr wrap="none" rtlCol="0">
            <a:spAutoFit/>
          </a:bodyPr>
          <a:lstStyle/>
          <a:p>
            <a:r>
              <a:rPr lang="en-US" dirty="0"/>
              <a:t>Bob</a:t>
            </a:r>
          </a:p>
        </p:txBody>
      </p:sp>
      <p:grpSp>
        <p:nvGrpSpPr>
          <p:cNvPr id="29" name="Group 28">
            <a:extLst>
              <a:ext uri="{FF2B5EF4-FFF2-40B4-BE49-F238E27FC236}">
                <a16:creationId xmlns:a16="http://schemas.microsoft.com/office/drawing/2014/main" id="{738A9B33-F9C9-E6D3-52C6-8115E78288D5}"/>
              </a:ext>
            </a:extLst>
          </p:cNvPr>
          <p:cNvGrpSpPr/>
          <p:nvPr/>
        </p:nvGrpSpPr>
        <p:grpSpPr>
          <a:xfrm>
            <a:off x="4330200" y="1828800"/>
            <a:ext cx="2304795" cy="1371600"/>
            <a:chOff x="2806199" y="1828800"/>
            <a:chExt cx="2304795" cy="1371600"/>
          </a:xfrm>
        </p:grpSpPr>
        <p:grpSp>
          <p:nvGrpSpPr>
            <p:cNvPr id="18" name="Group 17">
              <a:extLst>
                <a:ext uri="{FF2B5EF4-FFF2-40B4-BE49-F238E27FC236}">
                  <a16:creationId xmlns:a16="http://schemas.microsoft.com/office/drawing/2014/main" id="{7F26342B-42E9-9AF8-19C1-AB97E08A0403}"/>
                </a:ext>
              </a:extLst>
            </p:cNvPr>
            <p:cNvGrpSpPr/>
            <p:nvPr/>
          </p:nvGrpSpPr>
          <p:grpSpPr>
            <a:xfrm>
              <a:off x="2806199" y="1828800"/>
              <a:ext cx="2304795" cy="1371600"/>
              <a:chOff x="2806199" y="1828800"/>
              <a:chExt cx="2304795" cy="1371600"/>
            </a:xfrm>
          </p:grpSpPr>
          <p:grpSp>
            <p:nvGrpSpPr>
              <p:cNvPr id="16" name="Group 15">
                <a:extLst>
                  <a:ext uri="{FF2B5EF4-FFF2-40B4-BE49-F238E27FC236}">
                    <a16:creationId xmlns:a16="http://schemas.microsoft.com/office/drawing/2014/main" id="{D70A36DC-DCB1-B767-FDF5-4F45485516C2}"/>
                  </a:ext>
                </a:extLst>
              </p:cNvPr>
              <p:cNvGrpSpPr/>
              <p:nvPr/>
            </p:nvGrpSpPr>
            <p:grpSpPr>
              <a:xfrm>
                <a:off x="2806199" y="1828800"/>
                <a:ext cx="2304795" cy="1371600"/>
                <a:chOff x="2806199" y="1828800"/>
                <a:chExt cx="2304795" cy="1371600"/>
              </a:xfrm>
            </p:grpSpPr>
            <p:pic>
              <p:nvPicPr>
                <p:cNvPr id="12" name="Graphic 11" descr="Document with solid fill">
                  <a:extLst>
                    <a:ext uri="{FF2B5EF4-FFF2-40B4-BE49-F238E27FC236}">
                      <a16:creationId xmlns:a16="http://schemas.microsoft.com/office/drawing/2014/main" id="{3259A367-B925-B246-4745-D96B81A0D8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9376" y="1828800"/>
                  <a:ext cx="1081618" cy="1081618"/>
                </a:xfrm>
                <a:prstGeom prst="rect">
                  <a:avLst/>
                </a:prstGeom>
              </p:spPr>
            </p:pic>
            <p:cxnSp>
              <p:nvCxnSpPr>
                <p:cNvPr id="14" name="Curved Connector 13">
                  <a:extLst>
                    <a:ext uri="{FF2B5EF4-FFF2-40B4-BE49-F238E27FC236}">
                      <a16:creationId xmlns:a16="http://schemas.microsoft.com/office/drawing/2014/main" id="{DDF0E18A-1761-097F-6182-A68BBB109B47}"/>
                    </a:ext>
                  </a:extLst>
                </p:cNvPr>
                <p:cNvCxnSpPr>
                  <a:cxnSpLocks/>
                  <a:stCxn id="7" idx="3"/>
                  <a:endCxn id="12" idx="1"/>
                </p:cNvCxnSpPr>
                <p:nvPr/>
              </p:nvCxnSpPr>
              <p:spPr>
                <a:xfrm flipV="1">
                  <a:off x="2806199" y="2369609"/>
                  <a:ext cx="1223177" cy="83079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B5E1B3E5-AD6C-0B56-FC7A-629A052E107B}"/>
                  </a:ext>
                </a:extLst>
              </p:cNvPr>
              <p:cNvSpPr txBox="1"/>
              <p:nvPr/>
            </p:nvSpPr>
            <p:spPr>
              <a:xfrm>
                <a:off x="4267200" y="2826355"/>
                <a:ext cx="623889" cy="261610"/>
              </a:xfrm>
              <a:prstGeom prst="rect">
                <a:avLst/>
              </a:prstGeom>
              <a:noFill/>
            </p:spPr>
            <p:txBody>
              <a:bodyPr wrap="none" rtlCol="0">
                <a:spAutoFit/>
              </a:bodyPr>
              <a:lstStyle/>
              <a:p>
                <a:r>
                  <a:rPr lang="en-US" sz="1100" dirty="0"/>
                  <a:t>Dataset</a:t>
                </a:r>
              </a:p>
            </p:txBody>
          </p:sp>
        </p:grpSp>
        <p:sp>
          <p:nvSpPr>
            <p:cNvPr id="28" name="TextBox 27">
              <a:extLst>
                <a:ext uri="{FF2B5EF4-FFF2-40B4-BE49-F238E27FC236}">
                  <a16:creationId xmlns:a16="http://schemas.microsoft.com/office/drawing/2014/main" id="{37BD9878-0B4D-B6DE-74E7-C49864903C0D}"/>
                </a:ext>
              </a:extLst>
            </p:cNvPr>
            <p:cNvSpPr txBox="1"/>
            <p:nvPr/>
          </p:nvSpPr>
          <p:spPr>
            <a:xfrm>
              <a:off x="2806199" y="2453644"/>
              <a:ext cx="596638" cy="261610"/>
            </a:xfrm>
            <a:prstGeom prst="rect">
              <a:avLst/>
            </a:prstGeom>
            <a:noFill/>
          </p:spPr>
          <p:txBody>
            <a:bodyPr wrap="none" rtlCol="0">
              <a:spAutoFit/>
            </a:bodyPr>
            <a:lstStyle/>
            <a:p>
              <a:r>
                <a:rPr lang="en-US" sz="1100" dirty="0"/>
                <a:t>Publish</a:t>
              </a:r>
            </a:p>
          </p:txBody>
        </p:sp>
      </p:grpSp>
      <p:grpSp>
        <p:nvGrpSpPr>
          <p:cNvPr id="31" name="Group 30">
            <a:extLst>
              <a:ext uri="{FF2B5EF4-FFF2-40B4-BE49-F238E27FC236}">
                <a16:creationId xmlns:a16="http://schemas.microsoft.com/office/drawing/2014/main" id="{02F06CDE-FF18-B35F-8BE6-CE5F3EDB23F5}"/>
              </a:ext>
            </a:extLst>
          </p:cNvPr>
          <p:cNvGrpSpPr/>
          <p:nvPr/>
        </p:nvGrpSpPr>
        <p:grpSpPr>
          <a:xfrm>
            <a:off x="6634994" y="2369611"/>
            <a:ext cx="1777868" cy="830791"/>
            <a:chOff x="5110994" y="2369610"/>
            <a:chExt cx="1777868" cy="830791"/>
          </a:xfrm>
        </p:grpSpPr>
        <p:cxnSp>
          <p:nvCxnSpPr>
            <p:cNvPr id="20" name="Curved Connector 19">
              <a:extLst>
                <a:ext uri="{FF2B5EF4-FFF2-40B4-BE49-F238E27FC236}">
                  <a16:creationId xmlns:a16="http://schemas.microsoft.com/office/drawing/2014/main" id="{AF094BE3-AF1A-5A37-96A4-FE548DE21354}"/>
                </a:ext>
              </a:extLst>
            </p:cNvPr>
            <p:cNvCxnSpPr>
              <a:stCxn id="6" idx="1"/>
              <a:endCxn id="12" idx="3"/>
            </p:cNvCxnSpPr>
            <p:nvPr/>
          </p:nvCxnSpPr>
          <p:spPr>
            <a:xfrm rot="10800000">
              <a:off x="5110994" y="2369610"/>
              <a:ext cx="1223178" cy="830791"/>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55E703A-6737-4216-8CEC-3068118F3C70}"/>
                </a:ext>
              </a:extLst>
            </p:cNvPr>
            <p:cNvSpPr txBox="1"/>
            <p:nvPr/>
          </p:nvSpPr>
          <p:spPr>
            <a:xfrm>
              <a:off x="5639802" y="2421038"/>
              <a:ext cx="1249060" cy="261610"/>
            </a:xfrm>
            <a:prstGeom prst="rect">
              <a:avLst/>
            </a:prstGeom>
            <a:noFill/>
          </p:spPr>
          <p:txBody>
            <a:bodyPr wrap="none" rtlCol="0">
              <a:spAutoFit/>
            </a:bodyPr>
            <a:lstStyle/>
            <a:p>
              <a:r>
                <a:rPr lang="en-US" sz="1100" dirty="0"/>
                <a:t>Get access directly</a:t>
              </a:r>
            </a:p>
          </p:txBody>
        </p:sp>
      </p:grpSp>
      <p:sp>
        <p:nvSpPr>
          <p:cNvPr id="22" name="Multiply 21">
            <a:extLst>
              <a:ext uri="{FF2B5EF4-FFF2-40B4-BE49-F238E27FC236}">
                <a16:creationId xmlns:a16="http://schemas.microsoft.com/office/drawing/2014/main" id="{17A7CDC6-BDE9-0C6D-FDA0-825EDE908BCE}"/>
              </a:ext>
            </a:extLst>
          </p:cNvPr>
          <p:cNvSpPr/>
          <p:nvPr/>
        </p:nvSpPr>
        <p:spPr>
          <a:xfrm>
            <a:off x="6718949" y="2213504"/>
            <a:ext cx="1081618" cy="1143000"/>
          </a:xfrm>
          <a:prstGeom prst="mathMultiply">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610F6635-2AAD-55A2-4BED-EC0C6CD63162}"/>
              </a:ext>
            </a:extLst>
          </p:cNvPr>
          <p:cNvGrpSpPr/>
          <p:nvPr/>
        </p:nvGrpSpPr>
        <p:grpSpPr>
          <a:xfrm>
            <a:off x="3726950" y="3803652"/>
            <a:ext cx="4747173" cy="712607"/>
            <a:chOff x="2202949" y="3803651"/>
            <a:chExt cx="4747173" cy="712607"/>
          </a:xfrm>
        </p:grpSpPr>
        <p:cxnSp>
          <p:nvCxnSpPr>
            <p:cNvPr id="24" name="Curved Connector 23">
              <a:extLst>
                <a:ext uri="{FF2B5EF4-FFF2-40B4-BE49-F238E27FC236}">
                  <a16:creationId xmlns:a16="http://schemas.microsoft.com/office/drawing/2014/main" id="{E90D0296-FC53-9BD8-6639-A9E9EB94F2FB}"/>
                </a:ext>
              </a:extLst>
            </p:cNvPr>
            <p:cNvCxnSpPr>
              <a:cxnSpLocks/>
              <a:stCxn id="6" idx="2"/>
              <a:endCxn id="7" idx="2"/>
            </p:cNvCxnSpPr>
            <p:nvPr/>
          </p:nvCxnSpPr>
          <p:spPr>
            <a:xfrm rot="5400000">
              <a:off x="4570186" y="1436414"/>
              <a:ext cx="12700" cy="4747173"/>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86104D1-5F91-49D5-7D78-5A5455496904}"/>
                </a:ext>
              </a:extLst>
            </p:cNvPr>
            <p:cNvSpPr txBox="1"/>
            <p:nvPr/>
          </p:nvSpPr>
          <p:spPr>
            <a:xfrm>
              <a:off x="4335860" y="4085371"/>
              <a:ext cx="651140" cy="430887"/>
            </a:xfrm>
            <a:prstGeom prst="rect">
              <a:avLst/>
            </a:prstGeom>
            <a:noFill/>
          </p:spPr>
          <p:txBody>
            <a:bodyPr wrap="none" rtlCol="0">
              <a:spAutoFit/>
            </a:bodyPr>
            <a:lstStyle/>
            <a:p>
              <a:pPr algn="ctr"/>
              <a:r>
                <a:rPr lang="en-US" sz="1100" dirty="0"/>
                <a:t>Request</a:t>
              </a:r>
            </a:p>
            <a:p>
              <a:pPr algn="ctr"/>
              <a:r>
                <a:rPr lang="en-US" sz="1100" dirty="0"/>
                <a:t>Access</a:t>
              </a:r>
            </a:p>
          </p:txBody>
        </p:sp>
      </p:grpSp>
      <p:grpSp>
        <p:nvGrpSpPr>
          <p:cNvPr id="34" name="Group 33">
            <a:extLst>
              <a:ext uri="{FF2B5EF4-FFF2-40B4-BE49-F238E27FC236}">
                <a16:creationId xmlns:a16="http://schemas.microsoft.com/office/drawing/2014/main" id="{D596B449-4A10-EC55-59C9-B63C987F1959}"/>
              </a:ext>
            </a:extLst>
          </p:cNvPr>
          <p:cNvGrpSpPr/>
          <p:nvPr/>
        </p:nvGrpSpPr>
        <p:grpSpPr>
          <a:xfrm>
            <a:off x="3755980" y="3810001"/>
            <a:ext cx="4747173" cy="712607"/>
            <a:chOff x="2202949" y="3803651"/>
            <a:chExt cx="4747173" cy="712607"/>
          </a:xfrm>
        </p:grpSpPr>
        <p:cxnSp>
          <p:nvCxnSpPr>
            <p:cNvPr id="35" name="Curved Connector 34">
              <a:extLst>
                <a:ext uri="{FF2B5EF4-FFF2-40B4-BE49-F238E27FC236}">
                  <a16:creationId xmlns:a16="http://schemas.microsoft.com/office/drawing/2014/main" id="{E0D71F20-3653-7975-F9F4-6CE62B3C1633}"/>
                </a:ext>
              </a:extLst>
            </p:cNvPr>
            <p:cNvCxnSpPr>
              <a:cxnSpLocks/>
            </p:cNvCxnSpPr>
            <p:nvPr/>
          </p:nvCxnSpPr>
          <p:spPr>
            <a:xfrm rot="16200000" flipH="1">
              <a:off x="4570186" y="1436414"/>
              <a:ext cx="12700" cy="4747173"/>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CA46889-E93E-E1B0-289A-F3B626B510A2}"/>
                </a:ext>
              </a:extLst>
            </p:cNvPr>
            <p:cNvSpPr txBox="1"/>
            <p:nvPr/>
          </p:nvSpPr>
          <p:spPr>
            <a:xfrm>
              <a:off x="4379142" y="4085371"/>
              <a:ext cx="564577" cy="430887"/>
            </a:xfrm>
            <a:prstGeom prst="rect">
              <a:avLst/>
            </a:prstGeom>
            <a:noFill/>
          </p:spPr>
          <p:txBody>
            <a:bodyPr wrap="none" rtlCol="0">
              <a:spAutoFit/>
            </a:bodyPr>
            <a:lstStyle/>
            <a:p>
              <a:pPr algn="ctr"/>
              <a:r>
                <a:rPr lang="en-US" sz="1100" dirty="0"/>
                <a:t>Grant</a:t>
              </a:r>
            </a:p>
            <a:p>
              <a:pPr algn="ctr"/>
              <a:r>
                <a:rPr lang="en-US" sz="1100" dirty="0"/>
                <a:t>Access</a:t>
              </a:r>
            </a:p>
          </p:txBody>
        </p:sp>
      </p:grpSp>
      <p:grpSp>
        <p:nvGrpSpPr>
          <p:cNvPr id="40" name="Group 39">
            <a:extLst>
              <a:ext uri="{FF2B5EF4-FFF2-40B4-BE49-F238E27FC236}">
                <a16:creationId xmlns:a16="http://schemas.microsoft.com/office/drawing/2014/main" id="{FB2882AC-8CB9-B850-036E-8C2109B4CB1F}"/>
              </a:ext>
            </a:extLst>
          </p:cNvPr>
          <p:cNvGrpSpPr/>
          <p:nvPr/>
        </p:nvGrpSpPr>
        <p:grpSpPr>
          <a:xfrm>
            <a:off x="5765800" y="3139297"/>
            <a:ext cx="771365" cy="814209"/>
            <a:chOff x="4241799" y="3139296"/>
            <a:chExt cx="771365" cy="814209"/>
          </a:xfrm>
        </p:grpSpPr>
        <p:pic>
          <p:nvPicPr>
            <p:cNvPr id="37" name="Graphic 36" descr="List with solid fill">
              <a:extLst>
                <a:ext uri="{FF2B5EF4-FFF2-40B4-BE49-F238E27FC236}">
                  <a16:creationId xmlns:a16="http://schemas.microsoft.com/office/drawing/2014/main" id="{BAE68827-66CF-9FE6-BE72-1E492811E9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1299" y="3139296"/>
              <a:ext cx="609600" cy="609600"/>
            </a:xfrm>
            <a:prstGeom prst="rect">
              <a:avLst/>
            </a:prstGeom>
          </p:spPr>
        </p:pic>
        <p:sp>
          <p:nvSpPr>
            <p:cNvPr id="39" name="TextBox 38">
              <a:extLst>
                <a:ext uri="{FF2B5EF4-FFF2-40B4-BE49-F238E27FC236}">
                  <a16:creationId xmlns:a16="http://schemas.microsoft.com/office/drawing/2014/main" id="{59D9EC83-BB55-2268-D8D6-1747F4A5AF86}"/>
                </a:ext>
              </a:extLst>
            </p:cNvPr>
            <p:cNvSpPr txBox="1"/>
            <p:nvPr/>
          </p:nvSpPr>
          <p:spPr>
            <a:xfrm>
              <a:off x="4241799" y="3691895"/>
              <a:ext cx="771365" cy="261610"/>
            </a:xfrm>
            <a:prstGeom prst="rect">
              <a:avLst/>
            </a:prstGeom>
            <a:noFill/>
          </p:spPr>
          <p:txBody>
            <a:bodyPr wrap="none" rtlCol="0">
              <a:spAutoFit/>
            </a:bodyPr>
            <a:lstStyle/>
            <a:p>
              <a:r>
                <a:rPr lang="en-US" sz="1100" dirty="0"/>
                <a:t>Metadata</a:t>
              </a:r>
            </a:p>
          </p:txBody>
        </p:sp>
      </p:grpSp>
      <p:grpSp>
        <p:nvGrpSpPr>
          <p:cNvPr id="47" name="Group 46">
            <a:extLst>
              <a:ext uri="{FF2B5EF4-FFF2-40B4-BE49-F238E27FC236}">
                <a16:creationId xmlns:a16="http://schemas.microsoft.com/office/drawing/2014/main" id="{D61B3125-7517-F9BD-1DB4-FEA7334B175A}"/>
              </a:ext>
            </a:extLst>
          </p:cNvPr>
          <p:cNvGrpSpPr/>
          <p:nvPr/>
        </p:nvGrpSpPr>
        <p:grpSpPr>
          <a:xfrm>
            <a:off x="6464901" y="3444094"/>
            <a:ext cx="1459901" cy="277436"/>
            <a:chOff x="4940900" y="3444094"/>
            <a:chExt cx="1459901" cy="277436"/>
          </a:xfrm>
        </p:grpSpPr>
        <p:cxnSp>
          <p:nvCxnSpPr>
            <p:cNvPr id="42" name="Curved Connector 41">
              <a:extLst>
                <a:ext uri="{FF2B5EF4-FFF2-40B4-BE49-F238E27FC236}">
                  <a16:creationId xmlns:a16="http://schemas.microsoft.com/office/drawing/2014/main" id="{5BD67BAE-8701-4B4C-0E48-60F1EA60303A}"/>
                </a:ext>
              </a:extLst>
            </p:cNvPr>
            <p:cNvCxnSpPr>
              <a:cxnSpLocks/>
              <a:endCxn id="37" idx="3"/>
            </p:cNvCxnSpPr>
            <p:nvPr/>
          </p:nvCxnSpPr>
          <p:spPr>
            <a:xfrm rot="10800000" flipV="1">
              <a:off x="4940900" y="3444094"/>
              <a:ext cx="1459901" cy="1"/>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159B8DC-0EFA-B67C-3C2E-BFBD0AEC0BE2}"/>
                </a:ext>
              </a:extLst>
            </p:cNvPr>
            <p:cNvSpPr txBox="1"/>
            <p:nvPr/>
          </p:nvSpPr>
          <p:spPr>
            <a:xfrm>
              <a:off x="5415798" y="3459920"/>
              <a:ext cx="564578" cy="261610"/>
            </a:xfrm>
            <a:prstGeom prst="rect">
              <a:avLst/>
            </a:prstGeom>
            <a:noFill/>
          </p:spPr>
          <p:txBody>
            <a:bodyPr wrap="none" rtlCol="0">
              <a:spAutoFit/>
            </a:bodyPr>
            <a:lstStyle/>
            <a:p>
              <a:r>
                <a:rPr lang="en-US" sz="1100" dirty="0"/>
                <a:t>Access</a:t>
              </a:r>
            </a:p>
          </p:txBody>
        </p:sp>
      </p:grpSp>
      <p:grpSp>
        <p:nvGrpSpPr>
          <p:cNvPr id="52" name="Group 51">
            <a:extLst>
              <a:ext uri="{FF2B5EF4-FFF2-40B4-BE49-F238E27FC236}">
                <a16:creationId xmlns:a16="http://schemas.microsoft.com/office/drawing/2014/main" id="{65ABDB8B-8A8A-72D3-19F4-A9EE9FE8792C}"/>
              </a:ext>
            </a:extLst>
          </p:cNvPr>
          <p:cNvGrpSpPr/>
          <p:nvPr/>
        </p:nvGrpSpPr>
        <p:grpSpPr>
          <a:xfrm>
            <a:off x="5623933" y="3992590"/>
            <a:ext cx="987771" cy="797478"/>
            <a:chOff x="4099932" y="3992590"/>
            <a:chExt cx="987771" cy="797478"/>
          </a:xfrm>
        </p:grpSpPr>
        <p:pic>
          <p:nvPicPr>
            <p:cNvPr id="49" name="Graphic 48" descr="Mathematics outline">
              <a:extLst>
                <a:ext uri="{FF2B5EF4-FFF2-40B4-BE49-F238E27FC236}">
                  <a16:creationId xmlns:a16="http://schemas.microsoft.com/office/drawing/2014/main" id="{50E455B0-E3FF-3109-45C6-CC3D9D60B0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28886" y="3992590"/>
              <a:ext cx="639920" cy="639920"/>
            </a:xfrm>
            <a:prstGeom prst="rect">
              <a:avLst/>
            </a:prstGeom>
          </p:spPr>
        </p:pic>
        <p:sp>
          <p:nvSpPr>
            <p:cNvPr id="51" name="TextBox 50">
              <a:extLst>
                <a:ext uri="{FF2B5EF4-FFF2-40B4-BE49-F238E27FC236}">
                  <a16:creationId xmlns:a16="http://schemas.microsoft.com/office/drawing/2014/main" id="{4931370E-1F64-B88D-0A06-5B4D3E088F83}"/>
                </a:ext>
              </a:extLst>
            </p:cNvPr>
            <p:cNvSpPr txBox="1"/>
            <p:nvPr/>
          </p:nvSpPr>
          <p:spPr>
            <a:xfrm>
              <a:off x="4099932" y="4528458"/>
              <a:ext cx="987771" cy="261610"/>
            </a:xfrm>
            <a:prstGeom prst="rect">
              <a:avLst/>
            </a:prstGeom>
            <a:noFill/>
          </p:spPr>
          <p:txBody>
            <a:bodyPr wrap="none" rtlCol="0">
              <a:spAutoFit/>
            </a:bodyPr>
            <a:lstStyle/>
            <a:p>
              <a:r>
                <a:rPr lang="en-US" sz="1100" dirty="0"/>
                <a:t>Computations</a:t>
              </a:r>
            </a:p>
          </p:txBody>
        </p:sp>
      </p:grpSp>
      <p:grpSp>
        <p:nvGrpSpPr>
          <p:cNvPr id="58" name="Group 57">
            <a:extLst>
              <a:ext uri="{FF2B5EF4-FFF2-40B4-BE49-F238E27FC236}">
                <a16:creationId xmlns:a16="http://schemas.microsoft.com/office/drawing/2014/main" id="{975603FE-B863-FBD7-635F-97373BE236B8}"/>
              </a:ext>
            </a:extLst>
          </p:cNvPr>
          <p:cNvGrpSpPr/>
          <p:nvPr/>
        </p:nvGrpSpPr>
        <p:grpSpPr>
          <a:xfrm>
            <a:off x="6492808" y="3760614"/>
            <a:ext cx="1541109" cy="605556"/>
            <a:chOff x="4968807" y="3760614"/>
            <a:chExt cx="1541109" cy="605556"/>
          </a:xfrm>
        </p:grpSpPr>
        <p:cxnSp>
          <p:nvCxnSpPr>
            <p:cNvPr id="54" name="Curved Connector 53">
              <a:extLst>
                <a:ext uri="{FF2B5EF4-FFF2-40B4-BE49-F238E27FC236}">
                  <a16:creationId xmlns:a16="http://schemas.microsoft.com/office/drawing/2014/main" id="{EE20ADB4-BB74-3C67-AA2E-BEC3BD2A6FCE}"/>
                </a:ext>
              </a:extLst>
            </p:cNvPr>
            <p:cNvCxnSpPr>
              <a:cxnSpLocks/>
              <a:endCxn id="49" idx="3"/>
            </p:cNvCxnSpPr>
            <p:nvPr/>
          </p:nvCxnSpPr>
          <p:spPr>
            <a:xfrm rot="10800000" flipV="1">
              <a:off x="4968807" y="3760614"/>
              <a:ext cx="1541109" cy="55193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D3BB6FA-3060-F6E9-6FF6-E138E53BB31E}"/>
                </a:ext>
              </a:extLst>
            </p:cNvPr>
            <p:cNvSpPr txBox="1"/>
            <p:nvPr/>
          </p:nvSpPr>
          <p:spPr>
            <a:xfrm>
              <a:off x="5634272" y="4104560"/>
              <a:ext cx="409086" cy="261610"/>
            </a:xfrm>
            <a:prstGeom prst="rect">
              <a:avLst/>
            </a:prstGeom>
            <a:noFill/>
          </p:spPr>
          <p:txBody>
            <a:bodyPr wrap="none" rtlCol="0">
              <a:spAutoFit/>
            </a:bodyPr>
            <a:lstStyle/>
            <a:p>
              <a:r>
                <a:rPr lang="en-US" sz="1100" dirty="0"/>
                <a:t>Run</a:t>
              </a:r>
            </a:p>
          </p:txBody>
        </p:sp>
      </p:grpSp>
      <p:grpSp>
        <p:nvGrpSpPr>
          <p:cNvPr id="67" name="Group 66">
            <a:extLst>
              <a:ext uri="{FF2B5EF4-FFF2-40B4-BE49-F238E27FC236}">
                <a16:creationId xmlns:a16="http://schemas.microsoft.com/office/drawing/2014/main" id="{2A3B11B1-30F0-952B-6CDC-F3DE394F41DC}"/>
              </a:ext>
            </a:extLst>
          </p:cNvPr>
          <p:cNvGrpSpPr/>
          <p:nvPr/>
        </p:nvGrpSpPr>
        <p:grpSpPr>
          <a:xfrm>
            <a:off x="5758176" y="4832575"/>
            <a:ext cx="891419" cy="884370"/>
            <a:chOff x="4255946" y="4868860"/>
            <a:chExt cx="891419" cy="884370"/>
          </a:xfrm>
        </p:grpSpPr>
        <p:pic>
          <p:nvPicPr>
            <p:cNvPr id="61" name="Graphic 60" descr="Table outline">
              <a:extLst>
                <a:ext uri="{FF2B5EF4-FFF2-40B4-BE49-F238E27FC236}">
                  <a16:creationId xmlns:a16="http://schemas.microsoft.com/office/drawing/2014/main" id="{87841509-A9F3-B421-2760-4826492B90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95018" y="4868860"/>
              <a:ext cx="652347" cy="652347"/>
            </a:xfrm>
            <a:prstGeom prst="rect">
              <a:avLst/>
            </a:prstGeom>
          </p:spPr>
        </p:pic>
        <p:pic>
          <p:nvPicPr>
            <p:cNvPr id="65" name="Graphic 64" descr="Bar chart with solid fill">
              <a:extLst>
                <a:ext uri="{FF2B5EF4-FFF2-40B4-BE49-F238E27FC236}">
                  <a16:creationId xmlns:a16="http://schemas.microsoft.com/office/drawing/2014/main" id="{84F88229-CB93-6A64-86BC-1A08EDC123F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55946" y="4901844"/>
              <a:ext cx="652347" cy="652347"/>
            </a:xfrm>
            <a:prstGeom prst="rect">
              <a:avLst/>
            </a:prstGeom>
          </p:spPr>
        </p:pic>
        <p:sp>
          <p:nvSpPr>
            <p:cNvPr id="66" name="TextBox 65">
              <a:extLst>
                <a:ext uri="{FF2B5EF4-FFF2-40B4-BE49-F238E27FC236}">
                  <a16:creationId xmlns:a16="http://schemas.microsoft.com/office/drawing/2014/main" id="{E3D1E5DA-6CEC-9E56-A562-FE69CB5F1894}"/>
                </a:ext>
              </a:extLst>
            </p:cNvPr>
            <p:cNvSpPr txBox="1"/>
            <p:nvPr/>
          </p:nvSpPr>
          <p:spPr>
            <a:xfrm>
              <a:off x="4450236" y="5491620"/>
              <a:ext cx="593432" cy="261610"/>
            </a:xfrm>
            <a:prstGeom prst="rect">
              <a:avLst/>
            </a:prstGeom>
            <a:noFill/>
          </p:spPr>
          <p:txBody>
            <a:bodyPr wrap="none" rtlCol="0">
              <a:spAutoFit/>
            </a:bodyPr>
            <a:lstStyle/>
            <a:p>
              <a:r>
                <a:rPr lang="en-US" sz="1100" dirty="0"/>
                <a:t>Results</a:t>
              </a:r>
            </a:p>
          </p:txBody>
        </p:sp>
      </p:grpSp>
      <p:grpSp>
        <p:nvGrpSpPr>
          <p:cNvPr id="72" name="Group 71">
            <a:extLst>
              <a:ext uri="{FF2B5EF4-FFF2-40B4-BE49-F238E27FC236}">
                <a16:creationId xmlns:a16="http://schemas.microsoft.com/office/drawing/2014/main" id="{136CA804-DC91-F38E-AF68-B088CE2B39EB}"/>
              </a:ext>
            </a:extLst>
          </p:cNvPr>
          <p:cNvGrpSpPr/>
          <p:nvPr/>
        </p:nvGrpSpPr>
        <p:grpSpPr>
          <a:xfrm>
            <a:off x="6649594" y="3816351"/>
            <a:ext cx="1580006" cy="1342398"/>
            <a:chOff x="5125594" y="3816351"/>
            <a:chExt cx="1580006" cy="1342398"/>
          </a:xfrm>
        </p:grpSpPr>
        <p:cxnSp>
          <p:nvCxnSpPr>
            <p:cNvPr id="69" name="Curved Connector 68">
              <a:extLst>
                <a:ext uri="{FF2B5EF4-FFF2-40B4-BE49-F238E27FC236}">
                  <a16:creationId xmlns:a16="http://schemas.microsoft.com/office/drawing/2014/main" id="{9BF8E94E-B3AA-34EB-BCF5-5B4AD415D326}"/>
                </a:ext>
              </a:extLst>
            </p:cNvPr>
            <p:cNvCxnSpPr>
              <a:endCxn id="61" idx="3"/>
            </p:cNvCxnSpPr>
            <p:nvPr/>
          </p:nvCxnSpPr>
          <p:spPr>
            <a:xfrm rot="10800000" flipV="1">
              <a:off x="5125594" y="3816351"/>
              <a:ext cx="1580006" cy="1342398"/>
            </a:xfrm>
            <a:prstGeom prst="curvedConnector3">
              <a:avLst>
                <a:gd name="adj1" fmla="val 302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E189150-7844-655F-482E-4EA198880F3F}"/>
                </a:ext>
              </a:extLst>
            </p:cNvPr>
            <p:cNvSpPr txBox="1"/>
            <p:nvPr/>
          </p:nvSpPr>
          <p:spPr>
            <a:xfrm>
              <a:off x="6151255" y="4626356"/>
              <a:ext cx="468398" cy="261610"/>
            </a:xfrm>
            <a:prstGeom prst="rect">
              <a:avLst/>
            </a:prstGeom>
            <a:noFill/>
          </p:spPr>
          <p:txBody>
            <a:bodyPr wrap="none" rtlCol="0">
              <a:spAutoFit/>
            </a:bodyPr>
            <a:lstStyle/>
            <a:p>
              <a:r>
                <a:rPr lang="en-US" sz="1100" dirty="0"/>
                <a:t>View</a:t>
              </a:r>
            </a:p>
          </p:txBody>
        </p:sp>
      </p:grpSp>
    </p:spTree>
    <p:extLst>
      <p:ext uri="{BB962C8B-B14F-4D97-AF65-F5344CB8AC3E}">
        <p14:creationId xmlns:p14="http://schemas.microsoft.com/office/powerpoint/2010/main" val="415920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10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10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1"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31"/>
                                        </p:tgtEl>
                                      </p:cBhvr>
                                    </p:animEffect>
                                    <p:set>
                                      <p:cBhvr>
                                        <p:cTn id="36" dur="1" fill="hold">
                                          <p:stCondLst>
                                            <p:cond delay="499"/>
                                          </p:stCondLst>
                                        </p:cTn>
                                        <p:tgtEl>
                                          <p:spTgt spid="31"/>
                                        </p:tgtEl>
                                        <p:attrNameLst>
                                          <p:attrName>style.visibility</p:attrName>
                                        </p:attrNameLst>
                                      </p:cBhvr>
                                      <p:to>
                                        <p:strVal val="hidden"/>
                                      </p:to>
                                    </p:set>
                                  </p:childTnLst>
                                </p:cTn>
                              </p:par>
                              <p:par>
                                <p:cTn id="37" presetID="9" presetClass="exit" presetSubtype="0" fill="hold" grpId="0" nodeType="withEffect">
                                  <p:stCondLst>
                                    <p:cond delay="0"/>
                                  </p:stCondLst>
                                  <p:childTnLst>
                                    <p:animEffect transition="out" filter="dissolve">
                                      <p:cBhvr>
                                        <p:cTn id="38" dur="500"/>
                                        <p:tgtEl>
                                          <p:spTgt spid="22"/>
                                        </p:tgtEl>
                                      </p:cBhvr>
                                    </p:animEffect>
                                    <p:set>
                                      <p:cBhvr>
                                        <p:cTn id="39" dur="1" fill="hold">
                                          <p:stCondLst>
                                            <p:cond delay="499"/>
                                          </p:stCondLst>
                                        </p:cTn>
                                        <p:tgtEl>
                                          <p:spTgt spid="2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10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left)">
                                      <p:cBhvr>
                                        <p:cTn id="53" dur="10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3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up)">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right)">
                                      <p:cBhvr>
                                        <p:cTn id="67" dur="500"/>
                                        <p:tgtEl>
                                          <p:spTgt spid="4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up)">
                                      <p:cBhvr>
                                        <p:cTn id="72" dur="500"/>
                                        <p:tgtEl>
                                          <p:spTgt spid="52"/>
                                        </p:tgtEl>
                                      </p:cBhvr>
                                    </p:animEffect>
                                  </p:childTnLst>
                                </p:cTn>
                              </p:par>
                              <p:par>
                                <p:cTn id="73" presetID="22" presetClass="entr" presetSubtype="2"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right)">
                                      <p:cBhvr>
                                        <p:cTn id="75" dur="500"/>
                                        <p:tgtEl>
                                          <p:spTgt spid="5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wipe(up)">
                                      <p:cBhvr>
                                        <p:cTn id="80" dur="500"/>
                                        <p:tgtEl>
                                          <p:spTgt spid="67"/>
                                        </p:tgtEl>
                                      </p:cBhvr>
                                    </p:animEffect>
                                  </p:childTnLst>
                                </p:cTn>
                              </p:par>
                              <p:par>
                                <p:cTn id="81" presetID="22" presetClass="entr" presetSubtype="2"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wipe(right)">
                                      <p:cBhvr>
                                        <p:cTn id="8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8AEF-C105-0F0A-DE55-C9D8AF005EAA}"/>
              </a:ext>
            </a:extLst>
          </p:cNvPr>
          <p:cNvSpPr>
            <a:spLocks noGrp="1"/>
          </p:cNvSpPr>
          <p:nvPr>
            <p:ph type="title"/>
          </p:nvPr>
        </p:nvSpPr>
        <p:spPr/>
        <p:txBody>
          <a:bodyPr/>
          <a:lstStyle/>
          <a:p>
            <a:r>
              <a:rPr lang="en-US" dirty="0"/>
              <a:t>Usage Scenario</a:t>
            </a:r>
          </a:p>
        </p:txBody>
      </p:sp>
      <p:pic>
        <p:nvPicPr>
          <p:cNvPr id="10" name="Picture 9" descr="A diagram of a data flow&#10;&#10;Description automatically generated">
            <a:extLst>
              <a:ext uri="{FF2B5EF4-FFF2-40B4-BE49-F238E27FC236}">
                <a16:creationId xmlns:a16="http://schemas.microsoft.com/office/drawing/2014/main" id="{868250AA-20A3-0A0C-42DD-214CF3792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037" y="1353074"/>
            <a:ext cx="6741925" cy="5157454"/>
          </a:xfrm>
          <a:prstGeom prst="rect">
            <a:avLst/>
          </a:prstGeom>
        </p:spPr>
      </p:pic>
    </p:spTree>
    <p:extLst>
      <p:ext uri="{BB962C8B-B14F-4D97-AF65-F5344CB8AC3E}">
        <p14:creationId xmlns:p14="http://schemas.microsoft.com/office/powerpoint/2010/main" val="118546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49B0-1B65-3946-8873-1ACAA469460C}"/>
              </a:ext>
            </a:extLst>
          </p:cNvPr>
          <p:cNvSpPr>
            <a:spLocks noGrp="1"/>
          </p:cNvSpPr>
          <p:nvPr>
            <p:ph type="title"/>
          </p:nvPr>
        </p:nvSpPr>
        <p:spPr>
          <a:xfrm>
            <a:off x="114301" y="176470"/>
            <a:ext cx="12192000" cy="840632"/>
          </a:xfrm>
        </p:spPr>
        <p:txBody>
          <a:bodyPr vert="horz" lIns="91440" tIns="45720" rIns="91440" bIns="45720" rtlCol="0" anchor="ctr">
            <a:normAutofit fontScale="90000"/>
          </a:bodyPr>
          <a:lstStyle/>
          <a:p>
            <a:r>
              <a:rPr lang="en-US" dirty="0"/>
              <a:t>Continuing Medical Education Financial Disclosure</a:t>
            </a:r>
          </a:p>
        </p:txBody>
      </p:sp>
      <p:sp>
        <p:nvSpPr>
          <p:cNvPr id="3" name="Content Placeholder 2">
            <a:extLst>
              <a:ext uri="{FF2B5EF4-FFF2-40B4-BE49-F238E27FC236}">
                <a16:creationId xmlns:a16="http://schemas.microsoft.com/office/drawing/2014/main" id="{9417F55F-C898-0F46-8D41-B0A6CC106652}"/>
              </a:ext>
            </a:extLst>
          </p:cNvPr>
          <p:cNvSpPr>
            <a:spLocks noGrp="1"/>
          </p:cNvSpPr>
          <p:nvPr>
            <p:ph idx="1"/>
          </p:nvPr>
        </p:nvSpPr>
        <p:spPr>
          <a:xfrm>
            <a:off x="228601" y="1431235"/>
            <a:ext cx="11963400" cy="5250295"/>
          </a:xfrm>
        </p:spPr>
        <p:txBody>
          <a:bodyPr vert="horz" lIns="91440" tIns="45720" rIns="91440" bIns="45720" rtlCol="0" anchor="t">
            <a:normAutofit/>
          </a:bodyPr>
          <a:lstStyle/>
          <a:p>
            <a:pPr marL="0" indent="0">
              <a:buNone/>
            </a:pPr>
            <a:endParaRPr lang="en-US" sz="2400" b="0" i="0" u="none" strike="noStrike" dirty="0">
              <a:effectLst/>
              <a:ea typeface="Calibri"/>
            </a:endParaRPr>
          </a:p>
          <a:p>
            <a:pPr marL="0" indent="0">
              <a:buNone/>
            </a:pPr>
            <a:r>
              <a:rPr lang="en-US" sz="2400" b="0" i="0" u="none" strike="noStrike" dirty="0" err="1">
                <a:effectLst/>
                <a:ea typeface="Calibri"/>
              </a:rPr>
              <a:t>Amedco</a:t>
            </a:r>
            <a:r>
              <a:rPr lang="en-US" sz="2400" b="0" i="0" u="none" strike="noStrike" dirty="0">
                <a:effectLst/>
                <a:ea typeface="Calibri"/>
              </a:rPr>
              <a:t>, our CME provider, asks </a:t>
            </a:r>
            <a:r>
              <a:rPr lang="en-US" sz="2400" dirty="0">
                <a:ea typeface="Calibri"/>
              </a:rPr>
              <a:t>that all</a:t>
            </a:r>
            <a:r>
              <a:rPr lang="en-US" sz="2400" b="0" i="0" u="none" strike="noStrike" dirty="0">
                <a:effectLst/>
                <a:ea typeface="Calibri"/>
              </a:rPr>
              <a:t> individuals who have the ability to influence and/or control the content of this accredited activity disclose any/all relationships with ‎Ineligible Companies. </a:t>
            </a:r>
          </a:p>
          <a:p>
            <a:pPr marL="0" indent="0">
              <a:buNone/>
            </a:pPr>
            <a:r>
              <a:rPr lang="en-US" sz="2400" b="0" i="0" u="none" strike="noStrike" dirty="0">
                <a:effectLst/>
                <a:ea typeface="Calibri"/>
              </a:rPr>
              <a:t>This information is disclosed to CME activity participants, and Amedco has procedures in place to resolve any apparent conflicts. In addition, presenters are asked to disclose when any discussion of unapproved use of pharmaceuticals and devices are being discussed.</a:t>
            </a:r>
            <a:r>
              <a:rPr lang="en-US" sz="2400" b="0" i="0" dirty="0">
                <a:effectLst/>
                <a:ea typeface="Calibri"/>
              </a:rPr>
              <a:t>​</a:t>
            </a:r>
          </a:p>
          <a:p>
            <a:pPr marL="0" indent="0">
              <a:buNone/>
            </a:pPr>
            <a:endParaRPr lang="en-US" sz="2400" b="0" i="0" dirty="0">
              <a:effectLst/>
            </a:endParaRPr>
          </a:p>
          <a:p>
            <a:pPr marL="0" indent="0">
              <a:buNone/>
            </a:pPr>
            <a:r>
              <a:rPr lang="en-US" sz="2400" b="0" i="0" dirty="0">
                <a:effectLst/>
              </a:rPr>
              <a:t>In the past 24 months, I (</a:t>
            </a:r>
            <a:r>
              <a:rPr lang="en-US" sz="2400" dirty="0"/>
              <a:t>Charles Benight, Margaret Morison, Bernard Ricca, Carlos Torres</a:t>
            </a:r>
            <a:r>
              <a:rPr lang="en-US" sz="2400" b="0" i="0" dirty="0">
                <a:effectLst/>
              </a:rPr>
              <a:t>), </a:t>
            </a:r>
            <a:r>
              <a:rPr lang="en-US" sz="2400" b="1" i="0" dirty="0">
                <a:effectLst/>
              </a:rPr>
              <a:t>have not had </a:t>
            </a:r>
            <a:r>
              <a:rPr lang="en-US" sz="2400" b="0" i="0" dirty="0">
                <a:effectLst/>
              </a:rPr>
              <a:t>financial relationships with any ineligible companies.</a:t>
            </a:r>
            <a:br>
              <a:rPr lang="en-US" sz="2400" b="0" i="0" dirty="0">
                <a:effectLst/>
              </a:rPr>
            </a:br>
            <a:r>
              <a:rPr lang="en-US" sz="2400" b="0" i="0" dirty="0">
                <a:effectLst/>
                <a:ea typeface="Calibri"/>
              </a:rPr>
              <a:t>​</a:t>
            </a:r>
            <a:br>
              <a:rPr lang="en-US" sz="2400" b="0" i="0" dirty="0">
                <a:effectLst/>
              </a:rPr>
            </a:br>
            <a:endParaRPr lang="en-US" dirty="0"/>
          </a:p>
        </p:txBody>
      </p:sp>
    </p:spTree>
    <p:extLst>
      <p:ext uri="{BB962C8B-B14F-4D97-AF65-F5344CB8AC3E}">
        <p14:creationId xmlns:p14="http://schemas.microsoft.com/office/powerpoint/2010/main" val="3479946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0CE9-9AEC-75F9-7833-87DBC45A3219}"/>
              </a:ext>
            </a:extLst>
          </p:cNvPr>
          <p:cNvSpPr>
            <a:spLocks noGrp="1"/>
          </p:cNvSpPr>
          <p:nvPr>
            <p:ph type="title"/>
          </p:nvPr>
        </p:nvSpPr>
        <p:spPr/>
        <p:txBody>
          <a:bodyPr/>
          <a:lstStyle/>
          <a:p>
            <a:r>
              <a:rPr lang="en-US" dirty="0"/>
              <a:t>System Architecture</a:t>
            </a:r>
          </a:p>
        </p:txBody>
      </p:sp>
      <p:pic>
        <p:nvPicPr>
          <p:cNvPr id="4" name="Content Placeholder 3" descr="Diagram&#10;&#10;Description automatically generated">
            <a:extLst>
              <a:ext uri="{FF2B5EF4-FFF2-40B4-BE49-F238E27FC236}">
                <a16:creationId xmlns:a16="http://schemas.microsoft.com/office/drawing/2014/main" id="{48F0ECE7-8ABE-D85E-0523-EB0554A338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24912"/>
            <a:ext cx="10515600" cy="3803514"/>
          </a:xfrm>
          <a:prstGeom prst="rect">
            <a:avLst/>
          </a:prstGeom>
        </p:spPr>
      </p:pic>
    </p:spTree>
    <p:extLst>
      <p:ext uri="{BB962C8B-B14F-4D97-AF65-F5344CB8AC3E}">
        <p14:creationId xmlns:p14="http://schemas.microsoft.com/office/powerpoint/2010/main" val="25168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CEA4-DEDB-84AF-DAEE-A6294A602AAD}"/>
              </a:ext>
            </a:extLst>
          </p:cNvPr>
          <p:cNvSpPr>
            <a:spLocks noGrp="1"/>
          </p:cNvSpPr>
          <p:nvPr>
            <p:ph type="title"/>
          </p:nvPr>
        </p:nvSpPr>
        <p:spPr/>
        <p:txBody>
          <a:bodyPr/>
          <a:lstStyle/>
          <a:p>
            <a:r>
              <a:rPr lang="en-US" dirty="0"/>
              <a:t>SPDS</a:t>
            </a:r>
          </a:p>
        </p:txBody>
      </p:sp>
      <p:sp>
        <p:nvSpPr>
          <p:cNvPr id="3" name="Content Placeholder 2">
            <a:extLst>
              <a:ext uri="{FF2B5EF4-FFF2-40B4-BE49-F238E27FC236}">
                <a16:creationId xmlns:a16="http://schemas.microsoft.com/office/drawing/2014/main" id="{36041C70-EC3E-BFBE-E247-F3D938F7DB54}"/>
              </a:ext>
            </a:extLst>
          </p:cNvPr>
          <p:cNvSpPr>
            <a:spLocks noGrp="1"/>
          </p:cNvSpPr>
          <p:nvPr>
            <p:ph idx="1"/>
          </p:nvPr>
        </p:nvSpPr>
        <p:spPr>
          <a:xfrm>
            <a:off x="838200" y="1651058"/>
            <a:ext cx="10515600" cy="2221782"/>
          </a:xfrm>
        </p:spPr>
        <p:txBody>
          <a:bodyPr/>
          <a:lstStyle/>
          <a:p>
            <a:r>
              <a:rPr lang="en-US" dirty="0"/>
              <a:t>Secure data-sharing and private-preserving system</a:t>
            </a:r>
          </a:p>
          <a:p>
            <a:r>
              <a:rPr lang="en-US" dirty="0"/>
              <a:t>Data is actually not shared, just computations run</a:t>
            </a:r>
          </a:p>
          <a:p>
            <a:r>
              <a:rPr lang="en-US" dirty="0"/>
              <a:t>Fully open-source and web/cloud based</a:t>
            </a:r>
          </a:p>
          <a:p>
            <a:endParaRPr lang="en-US" dirty="0"/>
          </a:p>
        </p:txBody>
      </p:sp>
      <p:pic>
        <p:nvPicPr>
          <p:cNvPr id="4" name="Graphic 3" descr="Programmer male with solid fill">
            <a:extLst>
              <a:ext uri="{FF2B5EF4-FFF2-40B4-BE49-F238E27FC236}">
                <a16:creationId xmlns:a16="http://schemas.microsoft.com/office/drawing/2014/main" id="{D72A3C3E-2A0B-FCB2-A5B8-16BFF0541F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4632" y="4521141"/>
            <a:ext cx="685801" cy="685801"/>
          </a:xfrm>
          <a:prstGeom prst="rect">
            <a:avLst/>
          </a:prstGeom>
        </p:spPr>
      </p:pic>
      <p:pic>
        <p:nvPicPr>
          <p:cNvPr id="5" name="Graphic 4" descr="Programmer female with solid fill">
            <a:extLst>
              <a:ext uri="{FF2B5EF4-FFF2-40B4-BE49-F238E27FC236}">
                <a16:creationId xmlns:a16="http://schemas.microsoft.com/office/drawing/2014/main" id="{AFED39B5-6A8A-E22C-5154-62827C093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1077" y="4515519"/>
            <a:ext cx="685801" cy="685801"/>
          </a:xfrm>
          <a:prstGeom prst="rect">
            <a:avLst/>
          </a:prstGeom>
        </p:spPr>
      </p:pic>
      <p:pic>
        <p:nvPicPr>
          <p:cNvPr id="6" name="Graphic 5" descr="Document with solid fill">
            <a:extLst>
              <a:ext uri="{FF2B5EF4-FFF2-40B4-BE49-F238E27FC236}">
                <a16:creationId xmlns:a16="http://schemas.microsoft.com/office/drawing/2014/main" id="{38BE4F4C-4425-C31C-BD24-B6C9A85DB1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859" y="4669356"/>
            <a:ext cx="374631" cy="374631"/>
          </a:xfrm>
          <a:prstGeom prst="rect">
            <a:avLst/>
          </a:prstGeom>
        </p:spPr>
      </p:pic>
      <p:pic>
        <p:nvPicPr>
          <p:cNvPr id="7" name="Graphic 6" descr="List with solid fill">
            <a:extLst>
              <a:ext uri="{FF2B5EF4-FFF2-40B4-BE49-F238E27FC236}">
                <a16:creationId xmlns:a16="http://schemas.microsoft.com/office/drawing/2014/main" id="{749F341C-5FF5-2F64-232C-A1B94B82CE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38694" y="4857079"/>
            <a:ext cx="373816" cy="373816"/>
          </a:xfrm>
          <a:prstGeom prst="rect">
            <a:avLst/>
          </a:prstGeom>
        </p:spPr>
      </p:pic>
      <p:pic>
        <p:nvPicPr>
          <p:cNvPr id="8" name="Graphic 7" descr="Folder Search outline">
            <a:extLst>
              <a:ext uri="{FF2B5EF4-FFF2-40B4-BE49-F238E27FC236}">
                <a16:creationId xmlns:a16="http://schemas.microsoft.com/office/drawing/2014/main" id="{603C35E3-BCF0-2EB4-F047-51A5B0D952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38695" y="4405430"/>
            <a:ext cx="373816" cy="373816"/>
          </a:xfrm>
          <a:prstGeom prst="rect">
            <a:avLst/>
          </a:prstGeom>
        </p:spPr>
      </p:pic>
      <p:grpSp>
        <p:nvGrpSpPr>
          <p:cNvPr id="9" name="Group 8">
            <a:extLst>
              <a:ext uri="{FF2B5EF4-FFF2-40B4-BE49-F238E27FC236}">
                <a16:creationId xmlns:a16="http://schemas.microsoft.com/office/drawing/2014/main" id="{7616F3FE-5B36-6405-044E-7E4AE7B8EB10}"/>
              </a:ext>
            </a:extLst>
          </p:cNvPr>
          <p:cNvGrpSpPr/>
          <p:nvPr/>
        </p:nvGrpSpPr>
        <p:grpSpPr>
          <a:xfrm>
            <a:off x="5667974" y="4465008"/>
            <a:ext cx="787544" cy="787544"/>
            <a:chOff x="7378604" y="5372367"/>
            <a:chExt cx="1050058" cy="1050058"/>
          </a:xfrm>
        </p:grpSpPr>
        <p:pic>
          <p:nvPicPr>
            <p:cNvPr id="10" name="Graphic 9" descr="Internet Of Things outline">
              <a:extLst>
                <a:ext uri="{FF2B5EF4-FFF2-40B4-BE49-F238E27FC236}">
                  <a16:creationId xmlns:a16="http://schemas.microsoft.com/office/drawing/2014/main" id="{CBEE54A6-9A67-E9D2-683F-E47A5435D31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8604" y="5372367"/>
              <a:ext cx="1050058" cy="1050058"/>
            </a:xfrm>
            <a:prstGeom prst="rect">
              <a:avLst/>
            </a:prstGeom>
          </p:spPr>
        </p:pic>
        <p:sp>
          <p:nvSpPr>
            <p:cNvPr id="11" name="TextBox 10">
              <a:extLst>
                <a:ext uri="{FF2B5EF4-FFF2-40B4-BE49-F238E27FC236}">
                  <a16:creationId xmlns:a16="http://schemas.microsoft.com/office/drawing/2014/main" id="{B7DB902B-BF08-0F52-19F5-93C1511C8911}"/>
                </a:ext>
              </a:extLst>
            </p:cNvPr>
            <p:cNvSpPr txBox="1"/>
            <p:nvPr/>
          </p:nvSpPr>
          <p:spPr>
            <a:xfrm>
              <a:off x="7537759" y="5844301"/>
              <a:ext cx="726994" cy="230832"/>
            </a:xfrm>
            <a:prstGeom prst="rect">
              <a:avLst/>
            </a:prstGeom>
            <a:noFill/>
          </p:spPr>
          <p:txBody>
            <a:bodyPr wrap="square" rtlCol="0">
              <a:spAutoFit/>
            </a:bodyPr>
            <a:lstStyle/>
            <a:p>
              <a:pPr algn="ctr"/>
              <a:r>
                <a:rPr lang="en-US" sz="525" dirty="0"/>
                <a:t>SPDS</a:t>
              </a:r>
            </a:p>
          </p:txBody>
        </p:sp>
      </p:grpSp>
      <p:cxnSp>
        <p:nvCxnSpPr>
          <p:cNvPr id="12" name="Straight Arrow Connector 11">
            <a:extLst>
              <a:ext uri="{FF2B5EF4-FFF2-40B4-BE49-F238E27FC236}">
                <a16:creationId xmlns:a16="http://schemas.microsoft.com/office/drawing/2014/main" id="{73EFCC32-D2C9-7E47-9949-85C50FD3F16D}"/>
              </a:ext>
            </a:extLst>
          </p:cNvPr>
          <p:cNvCxnSpPr>
            <a:stCxn id="5" idx="3"/>
            <a:endCxn id="6" idx="1"/>
          </p:cNvCxnSpPr>
          <p:nvPr/>
        </p:nvCxnSpPr>
        <p:spPr>
          <a:xfrm flipV="1">
            <a:off x="4576878" y="4856672"/>
            <a:ext cx="289981" cy="1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27923F9-B500-CF30-19A1-1DCA4D9D6CE0}"/>
              </a:ext>
            </a:extLst>
          </p:cNvPr>
          <p:cNvCxnSpPr>
            <a:stCxn id="6" idx="3"/>
            <a:endCxn id="10" idx="1"/>
          </p:cNvCxnSpPr>
          <p:nvPr/>
        </p:nvCxnSpPr>
        <p:spPr>
          <a:xfrm>
            <a:off x="5241490" y="4856672"/>
            <a:ext cx="426484" cy="2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ABB84D7C-9BFB-56CA-3D22-6FA5F5DE90A8}"/>
              </a:ext>
            </a:extLst>
          </p:cNvPr>
          <p:cNvCxnSpPr>
            <a:stCxn id="10" idx="3"/>
            <a:endCxn id="8" idx="1"/>
          </p:cNvCxnSpPr>
          <p:nvPr/>
        </p:nvCxnSpPr>
        <p:spPr>
          <a:xfrm flipV="1">
            <a:off x="6455518" y="4592338"/>
            <a:ext cx="483177" cy="266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5EF6363-D2C0-EAA4-092C-0986E38173E7}"/>
              </a:ext>
            </a:extLst>
          </p:cNvPr>
          <p:cNvCxnSpPr>
            <a:stCxn id="10" idx="3"/>
            <a:endCxn id="7" idx="1"/>
          </p:cNvCxnSpPr>
          <p:nvPr/>
        </p:nvCxnSpPr>
        <p:spPr>
          <a:xfrm>
            <a:off x="6455518" y="4858780"/>
            <a:ext cx="483176" cy="185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62590FF-9EDD-031E-A02B-03048338A7EA}"/>
              </a:ext>
            </a:extLst>
          </p:cNvPr>
          <p:cNvCxnSpPr>
            <a:stCxn id="4" idx="1"/>
            <a:endCxn id="8" idx="3"/>
          </p:cNvCxnSpPr>
          <p:nvPr/>
        </p:nvCxnSpPr>
        <p:spPr>
          <a:xfrm flipH="1" flipV="1">
            <a:off x="7312511" y="4592338"/>
            <a:ext cx="322121" cy="2717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C3A4845-7920-A494-F9BA-C3769ABDEF44}"/>
              </a:ext>
            </a:extLst>
          </p:cNvPr>
          <p:cNvCxnSpPr>
            <a:stCxn id="4" idx="1"/>
            <a:endCxn id="7" idx="3"/>
          </p:cNvCxnSpPr>
          <p:nvPr/>
        </p:nvCxnSpPr>
        <p:spPr>
          <a:xfrm flipH="1">
            <a:off x="7312510" y="4864042"/>
            <a:ext cx="322122" cy="1799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6277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9B0E-7464-1119-8D05-F81525669F5C}"/>
              </a:ext>
            </a:extLst>
          </p:cNvPr>
          <p:cNvSpPr>
            <a:spLocks noGrp="1"/>
          </p:cNvSpPr>
          <p:nvPr>
            <p:ph type="title"/>
          </p:nvPr>
        </p:nvSpPr>
        <p:spPr/>
        <p:txBody>
          <a:bodyPr/>
          <a:lstStyle/>
          <a:p>
            <a:r>
              <a:rPr lang="en-US" dirty="0"/>
              <a:t>Main Functionalities</a:t>
            </a:r>
          </a:p>
        </p:txBody>
      </p:sp>
      <p:sp>
        <p:nvSpPr>
          <p:cNvPr id="3" name="Content Placeholder 2">
            <a:extLst>
              <a:ext uri="{FF2B5EF4-FFF2-40B4-BE49-F238E27FC236}">
                <a16:creationId xmlns:a16="http://schemas.microsoft.com/office/drawing/2014/main" id="{9DED26E6-85D2-1F0E-D899-83150037276F}"/>
              </a:ext>
            </a:extLst>
          </p:cNvPr>
          <p:cNvSpPr>
            <a:spLocks noGrp="1"/>
          </p:cNvSpPr>
          <p:nvPr>
            <p:ph idx="1"/>
          </p:nvPr>
        </p:nvSpPr>
        <p:spPr>
          <a:xfrm>
            <a:off x="838200" y="1651058"/>
            <a:ext cx="10515600" cy="4621726"/>
          </a:xfrm>
        </p:spPr>
        <p:txBody>
          <a:bodyPr>
            <a:normAutofit fontScale="92500" lnSpcReduction="10000"/>
          </a:bodyPr>
          <a:lstStyle/>
          <a:p>
            <a:pPr marL="514350" indent="-514350">
              <a:buFont typeface="+mj-lt"/>
              <a:buAutoNum type="arabicPeriod"/>
            </a:pPr>
            <a:r>
              <a:rPr lang="en-US" dirty="0"/>
              <a:t>Secure dataset publishing and storing</a:t>
            </a:r>
          </a:p>
          <a:p>
            <a:pPr lvl="1"/>
            <a:r>
              <a:rPr lang="en-US" dirty="0"/>
              <a:t>Stored fully encrypted</a:t>
            </a:r>
          </a:p>
          <a:p>
            <a:pPr lvl="1"/>
            <a:r>
              <a:rPr lang="en-US" dirty="0"/>
              <a:t>Browse and search datasets metadata</a:t>
            </a:r>
          </a:p>
          <a:p>
            <a:pPr lvl="1"/>
            <a:r>
              <a:rPr lang="en-US" dirty="0"/>
              <a:t>Add favorite datasets</a:t>
            </a:r>
          </a:p>
          <a:p>
            <a:pPr marL="514350" indent="-514350">
              <a:buFont typeface="+mj-lt"/>
              <a:buAutoNum type="arabicPeriod"/>
            </a:pPr>
            <a:r>
              <a:rPr lang="en-US" dirty="0"/>
              <a:t>Workflow for dataset access requests</a:t>
            </a:r>
          </a:p>
          <a:p>
            <a:pPr lvl="1"/>
            <a:r>
              <a:rPr lang="en-US" dirty="0"/>
              <a:t>Request dataset access</a:t>
            </a:r>
          </a:p>
          <a:p>
            <a:pPr lvl="1"/>
            <a:r>
              <a:rPr lang="en-US" dirty="0"/>
              <a:t>Approval or denial of access</a:t>
            </a:r>
          </a:p>
          <a:p>
            <a:pPr marL="514350" indent="-514350">
              <a:buFont typeface="+mj-lt"/>
              <a:buAutoNum type="arabicPeriod"/>
            </a:pPr>
            <a:r>
              <a:rPr lang="en-US" dirty="0"/>
              <a:t>Computations to run on the datasets</a:t>
            </a:r>
          </a:p>
          <a:p>
            <a:pPr lvl="1"/>
            <a:r>
              <a:rPr lang="en-US" dirty="0"/>
              <a:t>Run computations on datasets that have access</a:t>
            </a:r>
          </a:p>
          <a:p>
            <a:pPr lvl="1"/>
            <a:r>
              <a:rPr lang="en-US" dirty="0"/>
              <a:t>Computations to choose, based on data analysis systems</a:t>
            </a:r>
          </a:p>
          <a:p>
            <a:pPr lvl="1"/>
            <a:r>
              <a:rPr lang="en-US" dirty="0"/>
              <a:t>Results of computations, in form of lists or graphs</a:t>
            </a:r>
          </a:p>
          <a:p>
            <a:pPr lvl="1"/>
            <a:r>
              <a:rPr lang="en-US" dirty="0"/>
              <a:t>Users can send new suggestions of computations to be added</a:t>
            </a:r>
          </a:p>
          <a:p>
            <a:endParaRPr lang="en-US" dirty="0"/>
          </a:p>
        </p:txBody>
      </p:sp>
    </p:spTree>
    <p:extLst>
      <p:ext uri="{BB962C8B-B14F-4D97-AF65-F5344CB8AC3E}">
        <p14:creationId xmlns:p14="http://schemas.microsoft.com/office/powerpoint/2010/main" val="1159371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B9E7-719A-EB36-C2C2-91CF585BACFF}"/>
              </a:ext>
            </a:extLst>
          </p:cNvPr>
          <p:cNvSpPr>
            <a:spLocks noGrp="1"/>
          </p:cNvSpPr>
          <p:nvPr>
            <p:ph type="title"/>
          </p:nvPr>
        </p:nvSpPr>
        <p:spPr/>
        <p:txBody>
          <a:bodyPr/>
          <a:lstStyle/>
          <a:p>
            <a:r>
              <a:rPr lang="en-US" dirty="0"/>
              <a:t>Security and Privacy Highlights</a:t>
            </a:r>
          </a:p>
        </p:txBody>
      </p:sp>
      <p:sp>
        <p:nvSpPr>
          <p:cNvPr id="3" name="Content Placeholder 2">
            <a:extLst>
              <a:ext uri="{FF2B5EF4-FFF2-40B4-BE49-F238E27FC236}">
                <a16:creationId xmlns:a16="http://schemas.microsoft.com/office/drawing/2014/main" id="{755742B4-6627-061A-64F1-5F63BE7D2CDF}"/>
              </a:ext>
            </a:extLst>
          </p:cNvPr>
          <p:cNvSpPr>
            <a:spLocks noGrp="1"/>
          </p:cNvSpPr>
          <p:nvPr>
            <p:ph idx="1"/>
          </p:nvPr>
        </p:nvSpPr>
        <p:spPr>
          <a:xfrm>
            <a:off x="838200" y="1651058"/>
            <a:ext cx="10515600" cy="4713166"/>
          </a:xfrm>
        </p:spPr>
        <p:txBody>
          <a:bodyPr>
            <a:normAutofit/>
          </a:bodyPr>
          <a:lstStyle/>
          <a:p>
            <a:r>
              <a:rPr lang="en-US" dirty="0"/>
              <a:t>State-of-the-art encryption to store the datasets</a:t>
            </a:r>
          </a:p>
          <a:p>
            <a:r>
              <a:rPr lang="en-US" dirty="0"/>
              <a:t>Data never shared, only metadata</a:t>
            </a:r>
          </a:p>
          <a:p>
            <a:r>
              <a:rPr lang="en-US" dirty="0"/>
              <a:t>Dataset access permission workflow</a:t>
            </a:r>
          </a:p>
          <a:p>
            <a:r>
              <a:rPr lang="en-US" dirty="0"/>
              <a:t>Computations curated by system admin to avoid data leaks</a:t>
            </a:r>
          </a:p>
          <a:p>
            <a:r>
              <a:rPr lang="en-US" dirty="0"/>
              <a:t>Users cannot add new computations, just send suggestions</a:t>
            </a:r>
          </a:p>
          <a:p>
            <a:r>
              <a:rPr lang="en-US" dirty="0"/>
              <a:t>Secure access to the system via user authentication</a:t>
            </a:r>
          </a:p>
          <a:p>
            <a:r>
              <a:rPr lang="en-US" dirty="0"/>
              <a:t>Passwords stored as hashes</a:t>
            </a:r>
          </a:p>
          <a:p>
            <a:r>
              <a:rPr lang="en-US" dirty="0"/>
              <a:t>Logs of usage for all user actions in the system</a:t>
            </a:r>
          </a:p>
          <a:p>
            <a:r>
              <a:rPr lang="en-US" dirty="0"/>
              <a:t>Open source computations code available</a:t>
            </a:r>
          </a:p>
          <a:p>
            <a:endParaRPr lang="en-US" dirty="0"/>
          </a:p>
          <a:p>
            <a:endParaRPr lang="en-US" dirty="0"/>
          </a:p>
        </p:txBody>
      </p:sp>
    </p:spTree>
    <p:extLst>
      <p:ext uri="{BB962C8B-B14F-4D97-AF65-F5344CB8AC3E}">
        <p14:creationId xmlns:p14="http://schemas.microsoft.com/office/powerpoint/2010/main" val="3375045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B1B6-0472-B713-5763-CFDBE202B545}"/>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210DF104-C525-08F9-107B-300B42CD5520}"/>
              </a:ext>
            </a:extLst>
          </p:cNvPr>
          <p:cNvSpPr>
            <a:spLocks noGrp="1"/>
          </p:cNvSpPr>
          <p:nvPr>
            <p:ph idx="1"/>
          </p:nvPr>
        </p:nvSpPr>
        <p:spPr>
          <a:xfrm>
            <a:off x="838200" y="1336507"/>
            <a:ext cx="10515600" cy="755643"/>
          </a:xfrm>
        </p:spPr>
        <p:txBody>
          <a:bodyPr>
            <a:normAutofit/>
          </a:bodyPr>
          <a:lstStyle/>
          <a:p>
            <a:pPr marL="0" indent="0" algn="ctr">
              <a:buNone/>
            </a:pPr>
            <a:r>
              <a:rPr lang="en-US" sz="4000" dirty="0">
                <a:hlinkClick r:id="rId2"/>
              </a:rPr>
              <a:t>https://acsp4hr.tk</a:t>
            </a:r>
            <a:r>
              <a:rPr lang="en-US" sz="4000" dirty="0"/>
              <a:t> </a:t>
            </a:r>
          </a:p>
        </p:txBody>
      </p:sp>
      <p:pic>
        <p:nvPicPr>
          <p:cNvPr id="5" name="Picture 4">
            <a:extLst>
              <a:ext uri="{FF2B5EF4-FFF2-40B4-BE49-F238E27FC236}">
                <a16:creationId xmlns:a16="http://schemas.microsoft.com/office/drawing/2014/main" id="{C03D545F-E63B-A183-A04F-D8FBAE7C23AF}"/>
              </a:ext>
            </a:extLst>
          </p:cNvPr>
          <p:cNvPicPr>
            <a:picLocks noChangeAspect="1"/>
          </p:cNvPicPr>
          <p:nvPr/>
        </p:nvPicPr>
        <p:blipFill>
          <a:blip r:embed="rId3"/>
          <a:stretch>
            <a:fillRect/>
          </a:stretch>
        </p:blipFill>
        <p:spPr>
          <a:xfrm>
            <a:off x="2597201" y="2210769"/>
            <a:ext cx="6997598" cy="4349857"/>
          </a:xfrm>
          <a:prstGeom prst="rect">
            <a:avLst/>
          </a:prstGeom>
          <a:ln w="3175">
            <a:solidFill>
              <a:schemeClr val="tx1"/>
            </a:solidFill>
          </a:ln>
        </p:spPr>
      </p:pic>
    </p:spTree>
    <p:extLst>
      <p:ext uri="{BB962C8B-B14F-4D97-AF65-F5344CB8AC3E}">
        <p14:creationId xmlns:p14="http://schemas.microsoft.com/office/powerpoint/2010/main" val="2583146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460A-53C5-FD4E-B6E0-48C9BFC452C0}"/>
              </a:ext>
            </a:extLst>
          </p:cNvPr>
          <p:cNvSpPr>
            <a:spLocks noGrp="1"/>
          </p:cNvSpPr>
          <p:nvPr>
            <p:ph type="title"/>
          </p:nvPr>
        </p:nvSpPr>
        <p:spPr/>
        <p:txBody>
          <a:bodyPr/>
          <a:lstStyle/>
          <a:p>
            <a:r>
              <a:rPr lang="en-US" dirty="0"/>
              <a:t>Contacts</a:t>
            </a:r>
          </a:p>
        </p:txBody>
      </p:sp>
      <p:sp>
        <p:nvSpPr>
          <p:cNvPr id="3" name="Content Placeholder 2">
            <a:extLst>
              <a:ext uri="{FF2B5EF4-FFF2-40B4-BE49-F238E27FC236}">
                <a16:creationId xmlns:a16="http://schemas.microsoft.com/office/drawing/2014/main" id="{FE5BC601-6D1D-2537-0784-4B652B63B19D}"/>
              </a:ext>
            </a:extLst>
          </p:cNvPr>
          <p:cNvSpPr>
            <a:spLocks noGrp="1"/>
          </p:cNvSpPr>
          <p:nvPr>
            <p:ph idx="1"/>
          </p:nvPr>
        </p:nvSpPr>
        <p:spPr/>
        <p:txBody>
          <a:bodyPr/>
          <a:lstStyle/>
          <a:p>
            <a:r>
              <a:rPr lang="en-US" dirty="0"/>
              <a:t>Charles C. Benight (</a:t>
            </a:r>
            <a:r>
              <a:rPr lang="en-US" dirty="0">
                <a:hlinkClick r:id="rId2"/>
              </a:rPr>
              <a:t>cbenight@uccs.edu</a:t>
            </a:r>
            <a:r>
              <a:rPr lang="en-US" dirty="0"/>
              <a:t>) </a:t>
            </a:r>
          </a:p>
          <a:p>
            <a:r>
              <a:rPr lang="en-US" dirty="0"/>
              <a:t>Mimi Morison (</a:t>
            </a:r>
            <a:r>
              <a:rPr lang="en-US" dirty="0">
                <a:hlinkClick r:id="rId3"/>
              </a:rPr>
              <a:t>mmorison@uccs.edu</a:t>
            </a:r>
            <a:r>
              <a:rPr lang="en-US" dirty="0"/>
              <a:t>) </a:t>
            </a:r>
          </a:p>
          <a:p>
            <a:r>
              <a:rPr lang="en-US" dirty="0"/>
              <a:t>Bernard Ricca (</a:t>
            </a:r>
            <a:r>
              <a:rPr lang="en-US" dirty="0">
                <a:hlinkClick r:id="rId4"/>
              </a:rPr>
              <a:t>bricca@uccs.edu</a:t>
            </a:r>
            <a:r>
              <a:rPr lang="en-US" dirty="0"/>
              <a:t>) </a:t>
            </a:r>
          </a:p>
          <a:p>
            <a:r>
              <a:rPr lang="en-US" dirty="0"/>
              <a:t>Carlos E. Torres (</a:t>
            </a:r>
            <a:r>
              <a:rPr lang="en-US" dirty="0">
                <a:hlinkClick r:id="rId5"/>
              </a:rPr>
              <a:t>carlos.torres@uccs.edu</a:t>
            </a:r>
            <a:r>
              <a:rPr lang="en-US"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70599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A2E5-AAFF-70FD-83FA-2CDEFB3E77F7}"/>
              </a:ext>
            </a:extLst>
          </p:cNvPr>
          <p:cNvSpPr>
            <a:spLocks noGrp="1"/>
          </p:cNvSpPr>
          <p:nvPr>
            <p:ph type="title"/>
          </p:nvPr>
        </p:nvSpPr>
        <p:spPr/>
        <p:txBody>
          <a:bodyPr/>
          <a:lstStyle/>
          <a:p>
            <a:r>
              <a:rPr lang="en-US" dirty="0"/>
              <a:t>Questions?</a:t>
            </a:r>
          </a:p>
        </p:txBody>
      </p:sp>
      <p:pic>
        <p:nvPicPr>
          <p:cNvPr id="4" name="Picture 6" descr="Plot + Scatter: It all starts with the question">
            <a:extLst>
              <a:ext uri="{FF2B5EF4-FFF2-40B4-BE49-F238E27FC236}">
                <a16:creationId xmlns:a16="http://schemas.microsoft.com/office/drawing/2014/main" id="{14F2D310-2959-2654-4B90-F086C0BE2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953" y="1683554"/>
            <a:ext cx="6922093" cy="392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611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46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A500-C0FB-47D3-A0CF-3FA84BDD395C}"/>
              </a:ext>
            </a:extLst>
          </p:cNvPr>
          <p:cNvSpPr>
            <a:spLocks noGrp="1"/>
          </p:cNvSpPr>
          <p:nvPr>
            <p:ph type="ctrTitle"/>
          </p:nvPr>
        </p:nvSpPr>
        <p:spPr>
          <a:xfrm>
            <a:off x="4156364" y="2365694"/>
            <a:ext cx="7946967" cy="1639600"/>
          </a:xfrm>
        </p:spPr>
        <p:txBody>
          <a:bodyPr>
            <a:normAutofit fontScale="90000"/>
          </a:bodyPr>
          <a:lstStyle/>
          <a:p>
            <a:r>
              <a:rPr lang="en-US" b="0" i="0" u="none" strike="noStrike" dirty="0">
                <a:solidFill>
                  <a:srgbClr val="212121"/>
                </a:solidFill>
                <a:effectLst/>
                <a:latin typeface="Arial" panose="020B0604020202020204" pitchFamily="34" charset="0"/>
              </a:rPr>
              <a:t>Mass Trauma Resilience Open Science Data Sharing Solutions Technology</a:t>
            </a:r>
            <a:endParaRPr lang="en-US" dirty="0"/>
          </a:p>
        </p:txBody>
      </p:sp>
      <p:sp>
        <p:nvSpPr>
          <p:cNvPr id="3" name="Subtitle 2">
            <a:extLst>
              <a:ext uri="{FF2B5EF4-FFF2-40B4-BE49-F238E27FC236}">
                <a16:creationId xmlns:a16="http://schemas.microsoft.com/office/drawing/2014/main" id="{30F3B573-07BD-4DD4-8D6D-DE92302B2BF5}"/>
              </a:ext>
            </a:extLst>
          </p:cNvPr>
          <p:cNvSpPr>
            <a:spLocks noGrp="1"/>
          </p:cNvSpPr>
          <p:nvPr>
            <p:ph type="subTitle" idx="1"/>
          </p:nvPr>
        </p:nvSpPr>
        <p:spPr>
          <a:xfrm>
            <a:off x="4156364" y="4005294"/>
            <a:ext cx="7651323" cy="637453"/>
          </a:xfrm>
        </p:spPr>
        <p:txBody>
          <a:bodyPr>
            <a:noAutofit/>
          </a:bodyPr>
          <a:lstStyle/>
          <a:p>
            <a:r>
              <a:rPr lang="en-US" sz="1800" b="1" dirty="0"/>
              <a:t>Secure Open Science Resilience Data Sharing System (SOS-RDSS) </a:t>
            </a:r>
          </a:p>
          <a:p>
            <a:r>
              <a:rPr lang="en-US" sz="1800" dirty="0"/>
              <a:t>Charles C. Benight, PhD</a:t>
            </a:r>
          </a:p>
          <a:p>
            <a:r>
              <a:rPr lang="en-US" sz="1800" dirty="0"/>
              <a:t>Mimi Morison, MA, PhD Student</a:t>
            </a:r>
          </a:p>
          <a:p>
            <a:r>
              <a:rPr lang="en-US" sz="1800" dirty="0"/>
              <a:t>Bernard Ricca, PhD</a:t>
            </a:r>
          </a:p>
          <a:p>
            <a:r>
              <a:rPr lang="en-US" sz="1800" b="0" i="0" u="none" strike="noStrike" dirty="0">
                <a:solidFill>
                  <a:srgbClr val="000000"/>
                </a:solidFill>
                <a:effectLst/>
              </a:rPr>
              <a:t>Carlos E. Torres, PhD in Computer Science Student</a:t>
            </a:r>
            <a:endParaRPr lang="en-US" sz="1800" dirty="0"/>
          </a:p>
        </p:txBody>
      </p:sp>
    </p:spTree>
    <p:extLst>
      <p:ext uri="{BB962C8B-B14F-4D97-AF65-F5344CB8AC3E}">
        <p14:creationId xmlns:p14="http://schemas.microsoft.com/office/powerpoint/2010/main" val="248814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0EB-662E-1E48-3F14-59F415331574}"/>
              </a:ext>
            </a:extLst>
          </p:cNvPr>
          <p:cNvSpPr>
            <a:spLocks noGrp="1"/>
          </p:cNvSpPr>
          <p:nvPr>
            <p:ph type="title"/>
          </p:nvPr>
        </p:nvSpPr>
        <p:spPr/>
        <p:txBody>
          <a:bodyPr/>
          <a:lstStyle/>
          <a:p>
            <a:r>
              <a:rPr lang="en-US" dirty="0"/>
              <a:t>Funding and Grant Team</a:t>
            </a:r>
          </a:p>
        </p:txBody>
      </p:sp>
      <p:sp>
        <p:nvSpPr>
          <p:cNvPr id="3" name="Content Placeholder 2">
            <a:extLst>
              <a:ext uri="{FF2B5EF4-FFF2-40B4-BE49-F238E27FC236}">
                <a16:creationId xmlns:a16="http://schemas.microsoft.com/office/drawing/2014/main" id="{199CFEFF-C787-3632-D7A8-97AE13B9AA00}"/>
              </a:ext>
            </a:extLst>
          </p:cNvPr>
          <p:cNvSpPr>
            <a:spLocks noGrp="1"/>
          </p:cNvSpPr>
          <p:nvPr>
            <p:ph idx="1"/>
          </p:nvPr>
        </p:nvSpPr>
        <p:spPr>
          <a:xfrm>
            <a:off x="728870" y="1651058"/>
            <a:ext cx="10919791" cy="4351338"/>
          </a:xfrm>
        </p:spPr>
        <p:txBody>
          <a:bodyPr>
            <a:normAutofit/>
          </a:bodyPr>
          <a:lstStyle/>
          <a:p>
            <a:r>
              <a:rPr lang="en-US" dirty="0"/>
              <a:t>This project is funded through NSF # (FAIN): 2115134</a:t>
            </a:r>
          </a:p>
          <a:p>
            <a:r>
              <a:rPr lang="en-US" dirty="0"/>
              <a:t>Project Title: CICI: UCSS: ACSP4HR: Assuring Cyber Security and Privacy for Human Resilience Research: Requirements, Framework, Architecture, Mechanisms and Prototype</a:t>
            </a:r>
          </a:p>
          <a:p>
            <a:r>
              <a:rPr lang="en-US" dirty="0"/>
              <a:t>Principal Investigator: </a:t>
            </a:r>
            <a:r>
              <a:rPr lang="en-US" dirty="0" err="1"/>
              <a:t>Shouhuai</a:t>
            </a:r>
            <a:r>
              <a:rPr lang="en-US" dirty="0"/>
              <a:t> Xu (</a:t>
            </a:r>
            <a:r>
              <a:rPr lang="en-US" dirty="0">
                <a:hlinkClick r:id="rId2"/>
              </a:rPr>
              <a:t>sxu@uccs.edu</a:t>
            </a:r>
            <a:r>
              <a:rPr lang="en-US" dirty="0"/>
              <a:t>)</a:t>
            </a:r>
          </a:p>
          <a:p>
            <a:r>
              <a:rPr lang="en-US" dirty="0"/>
              <a:t>Co-Principal Investigator: Charles C Benight (</a:t>
            </a:r>
            <a:r>
              <a:rPr lang="en-US" dirty="0">
                <a:hlinkClick r:id="rId3"/>
              </a:rPr>
              <a:t>cbenight@uccs.edu</a:t>
            </a:r>
            <a:r>
              <a:rPr lang="en-US" dirty="0"/>
              <a:t>)</a:t>
            </a:r>
          </a:p>
          <a:p>
            <a:r>
              <a:rPr lang="en-US" dirty="0"/>
              <a:t>Co-Principal Investigator: </a:t>
            </a:r>
            <a:r>
              <a:rPr lang="en-US" dirty="0" err="1"/>
              <a:t>Yanyan</a:t>
            </a:r>
            <a:r>
              <a:rPr lang="en-US" dirty="0"/>
              <a:t> Zhuang (</a:t>
            </a:r>
            <a:r>
              <a:rPr lang="en-US" dirty="0">
                <a:hlinkClick r:id="rId4"/>
              </a:rPr>
              <a:t>yzhuang@uccs.edu</a:t>
            </a:r>
            <a:r>
              <a:rPr lang="en-US" dirty="0"/>
              <a:t>)</a:t>
            </a:r>
          </a:p>
        </p:txBody>
      </p:sp>
    </p:spTree>
    <p:extLst>
      <p:ext uri="{BB962C8B-B14F-4D97-AF65-F5344CB8AC3E}">
        <p14:creationId xmlns:p14="http://schemas.microsoft.com/office/powerpoint/2010/main" val="1533978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C55E-34B2-46E6-9EFC-869EEBA530F1}"/>
              </a:ext>
            </a:extLst>
          </p:cNvPr>
          <p:cNvSpPr>
            <a:spLocks noGrp="1"/>
          </p:cNvSpPr>
          <p:nvPr>
            <p:ph type="title"/>
          </p:nvPr>
        </p:nvSpPr>
        <p:spPr/>
        <p:txBody>
          <a:bodyPr>
            <a:normAutofit/>
          </a:bodyPr>
          <a:lstStyle/>
          <a:p>
            <a:r>
              <a:rPr lang="en-US" dirty="0"/>
              <a:t>Mass Trauma Science: The Challenge</a:t>
            </a:r>
          </a:p>
        </p:txBody>
      </p:sp>
      <p:sp>
        <p:nvSpPr>
          <p:cNvPr id="3" name="Content Placeholder 2">
            <a:extLst>
              <a:ext uri="{FF2B5EF4-FFF2-40B4-BE49-F238E27FC236}">
                <a16:creationId xmlns:a16="http://schemas.microsoft.com/office/drawing/2014/main" id="{8CEE31FA-A94F-44F5-BB27-E7CCE824ED3A}"/>
              </a:ext>
            </a:extLst>
          </p:cNvPr>
          <p:cNvSpPr>
            <a:spLocks noGrp="1"/>
          </p:cNvSpPr>
          <p:nvPr>
            <p:ph idx="1"/>
          </p:nvPr>
        </p:nvSpPr>
        <p:spPr>
          <a:xfrm>
            <a:off x="838200" y="1651058"/>
            <a:ext cx="6645965" cy="4839194"/>
          </a:xfrm>
        </p:spPr>
        <p:txBody>
          <a:bodyPr/>
          <a:lstStyle/>
          <a:p>
            <a:r>
              <a:rPr lang="en-US" dirty="0"/>
              <a:t>Studying the psychological resilience and distress associated with Mass Trauma events is often difficult.</a:t>
            </a:r>
          </a:p>
          <a:p>
            <a:pPr lvl="1"/>
            <a:r>
              <a:rPr lang="en-US" dirty="0"/>
              <a:t>Challenges with coordination among researchers.</a:t>
            </a:r>
          </a:p>
          <a:p>
            <a:pPr lvl="1"/>
            <a:r>
              <a:rPr lang="en-US" dirty="0"/>
              <a:t>Difficult with timing of entering the field making some questions (acute responses) hard to answer. </a:t>
            </a:r>
          </a:p>
          <a:p>
            <a:pPr lvl="1"/>
            <a:r>
              <a:rPr lang="en-US" dirty="0"/>
              <a:t>Data sharing from these events is virtually non-existent. </a:t>
            </a:r>
          </a:p>
          <a:p>
            <a:pPr marL="457200" lvl="1" indent="0">
              <a:buNone/>
            </a:pPr>
            <a:endParaRPr lang="en-US" dirty="0"/>
          </a:p>
        </p:txBody>
      </p:sp>
      <p:pic>
        <p:nvPicPr>
          <p:cNvPr id="1026" name="Picture 2" descr="By the numbers: California's mild 2022 wildfire season - CalMatters">
            <a:extLst>
              <a:ext uri="{FF2B5EF4-FFF2-40B4-BE49-F238E27FC236}">
                <a16:creationId xmlns:a16="http://schemas.microsoft.com/office/drawing/2014/main" id="{EE9012B1-F288-40E9-7BE6-036CB52DD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4420" y="1144588"/>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urricane Names For the 2021 Season - Farmers' Almanac">
            <a:extLst>
              <a:ext uri="{FF2B5EF4-FFF2-40B4-BE49-F238E27FC236}">
                <a16:creationId xmlns:a16="http://schemas.microsoft.com/office/drawing/2014/main" id="{9B86ACA2-DB7F-2073-7ADE-D0C1E47C1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420" y="3873328"/>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98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B6C8C-8297-4941-8AD1-30C5AAFCA274}"/>
              </a:ext>
            </a:extLst>
          </p:cNvPr>
          <p:cNvSpPr>
            <a:spLocks noGrp="1"/>
          </p:cNvSpPr>
          <p:nvPr>
            <p:ph type="title"/>
          </p:nvPr>
        </p:nvSpPr>
        <p:spPr>
          <a:xfrm>
            <a:off x="544242" y="1171195"/>
            <a:ext cx="11472166" cy="1126333"/>
          </a:xfrm>
        </p:spPr>
        <p:txBody>
          <a:bodyPr>
            <a:noAutofit/>
          </a:bodyPr>
          <a:lstStyle/>
          <a:p>
            <a:pPr>
              <a:lnSpc>
                <a:spcPct val="100000"/>
              </a:lnSpc>
            </a:pPr>
            <a:r>
              <a:rPr lang="en-US" sz="2800" dirty="0"/>
              <a:t>This project aims to provide a competent technical solution to modernizing and accelerating the scientific discovery process for Human Resilience research, by tackling a range of technical challenges</a:t>
            </a:r>
          </a:p>
        </p:txBody>
      </p:sp>
      <p:sp>
        <p:nvSpPr>
          <p:cNvPr id="2" name="Content Placeholder 1">
            <a:extLst>
              <a:ext uri="{FF2B5EF4-FFF2-40B4-BE49-F238E27FC236}">
                <a16:creationId xmlns:a16="http://schemas.microsoft.com/office/drawing/2014/main" id="{81284883-1F40-C690-DFDC-A27AE5C74E76}"/>
              </a:ext>
            </a:extLst>
          </p:cNvPr>
          <p:cNvSpPr>
            <a:spLocks noGrp="1"/>
          </p:cNvSpPr>
          <p:nvPr>
            <p:ph idx="1"/>
          </p:nvPr>
        </p:nvSpPr>
        <p:spPr>
          <a:xfrm>
            <a:off x="838200" y="3043375"/>
            <a:ext cx="10515600" cy="4351338"/>
          </a:xfrm>
        </p:spPr>
        <p:txBody>
          <a:bodyPr>
            <a:noAutofit/>
          </a:bodyPr>
          <a:lstStyle/>
          <a:p>
            <a:r>
              <a:rPr lang="en-US" dirty="0">
                <a:solidFill>
                  <a:srgbClr val="000000"/>
                </a:solidFill>
                <a:latin typeface="Calibri" panose="020F0502020204030204" pitchFamily="34" charset="0"/>
                <a:ea typeface="Times New Roman" panose="02020603050405020304" pitchFamily="18" charset="0"/>
              </a:rPr>
              <a:t>S</a:t>
            </a:r>
            <a:r>
              <a:rPr lang="en-US" dirty="0">
                <a:solidFill>
                  <a:srgbClr val="000000"/>
                </a:solidFill>
                <a:effectLst/>
                <a:latin typeface="Calibri" panose="020F0502020204030204" pitchFamily="34" charset="0"/>
                <a:ea typeface="Times New Roman" panose="02020603050405020304" pitchFamily="18" charset="0"/>
              </a:rPr>
              <a:t>pecifying the requirements of a competent cyberinfrastructure. </a:t>
            </a:r>
          </a:p>
          <a:p>
            <a:r>
              <a:rPr lang="en-US" dirty="0">
                <a:solidFill>
                  <a:srgbClr val="000000"/>
                </a:solidFill>
                <a:latin typeface="Calibri" panose="020F0502020204030204" pitchFamily="34" charset="0"/>
                <a:ea typeface="Times New Roman" panose="02020603050405020304" pitchFamily="18" charset="0"/>
              </a:rPr>
              <a:t>D</a:t>
            </a:r>
            <a:r>
              <a:rPr lang="en-US" dirty="0">
                <a:solidFill>
                  <a:srgbClr val="000000"/>
                </a:solidFill>
                <a:effectLst/>
                <a:latin typeface="Calibri" panose="020F0502020204030204" pitchFamily="34" charset="0"/>
                <a:ea typeface="Times New Roman" panose="02020603050405020304" pitchFamily="18" charset="0"/>
              </a:rPr>
              <a:t>efining a solution framework to adequately address these requirements.</a:t>
            </a:r>
          </a:p>
          <a:p>
            <a:r>
              <a:rPr lang="en-US" dirty="0">
                <a:solidFill>
                  <a:srgbClr val="000000"/>
                </a:solidFill>
                <a:latin typeface="Calibri" panose="020F0502020204030204" pitchFamily="34" charset="0"/>
                <a:ea typeface="Times New Roman" panose="02020603050405020304" pitchFamily="18" charset="0"/>
              </a:rPr>
              <a:t>D</a:t>
            </a:r>
            <a:r>
              <a:rPr lang="en-US" dirty="0">
                <a:solidFill>
                  <a:srgbClr val="000000"/>
                </a:solidFill>
                <a:effectLst/>
                <a:latin typeface="Calibri" panose="020F0502020204030204" pitchFamily="34" charset="0"/>
                <a:ea typeface="Times New Roman" panose="02020603050405020304" pitchFamily="18" charset="0"/>
              </a:rPr>
              <a:t>esigning a comprehensive system architecture to fulfill the framework.</a:t>
            </a:r>
          </a:p>
          <a:p>
            <a:r>
              <a:rPr lang="en-US" dirty="0">
                <a:solidFill>
                  <a:srgbClr val="000000"/>
                </a:solidFill>
                <a:effectLst/>
                <a:latin typeface="Calibri" panose="020F0502020204030204" pitchFamily="34" charset="0"/>
                <a:ea typeface="Times New Roman" panose="02020603050405020304" pitchFamily="18" charset="0"/>
              </a:rPr>
              <a:t> Investigating novel mechanisms and supporting techniques.</a:t>
            </a:r>
          </a:p>
          <a:p>
            <a:r>
              <a:rPr lang="en-US" dirty="0">
                <a:solidFill>
                  <a:srgbClr val="000000"/>
                </a:solidFill>
                <a:latin typeface="Calibri" panose="020F0502020204030204" pitchFamily="34" charset="0"/>
                <a:ea typeface="Times New Roman" panose="02020603050405020304" pitchFamily="18" charset="0"/>
              </a:rPr>
              <a:t>D</a:t>
            </a:r>
            <a:r>
              <a:rPr lang="en-US" dirty="0">
                <a:solidFill>
                  <a:srgbClr val="000000"/>
                </a:solidFill>
                <a:effectLst/>
                <a:latin typeface="Calibri" panose="020F0502020204030204" pitchFamily="34" charset="0"/>
                <a:ea typeface="Times New Roman" panose="02020603050405020304" pitchFamily="18" charset="0"/>
              </a:rPr>
              <a:t>eveloping a prototype system and demonstrating its usefulness. </a:t>
            </a:r>
            <a:endParaRPr lang="en-US" dirty="0"/>
          </a:p>
        </p:txBody>
      </p:sp>
    </p:spTree>
    <p:extLst>
      <p:ext uri="{BB962C8B-B14F-4D97-AF65-F5344CB8AC3E}">
        <p14:creationId xmlns:p14="http://schemas.microsoft.com/office/powerpoint/2010/main" val="2809649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6C2B-49BD-0AD6-BB62-D9A6A30CD6CC}"/>
              </a:ext>
            </a:extLst>
          </p:cNvPr>
          <p:cNvSpPr>
            <a:spLocks noGrp="1"/>
          </p:cNvSpPr>
          <p:nvPr>
            <p:ph type="title"/>
          </p:nvPr>
        </p:nvSpPr>
        <p:spPr/>
        <p:txBody>
          <a:bodyPr/>
          <a:lstStyle/>
          <a:p>
            <a:r>
              <a:rPr lang="en-US" dirty="0"/>
              <a:t>This SPDS System will:</a:t>
            </a:r>
          </a:p>
        </p:txBody>
      </p:sp>
      <p:sp>
        <p:nvSpPr>
          <p:cNvPr id="3" name="Content Placeholder 2">
            <a:extLst>
              <a:ext uri="{FF2B5EF4-FFF2-40B4-BE49-F238E27FC236}">
                <a16:creationId xmlns:a16="http://schemas.microsoft.com/office/drawing/2014/main" id="{FEFB03CD-0A00-BC54-7176-D3FB0FD48BFB}"/>
              </a:ext>
            </a:extLst>
          </p:cNvPr>
          <p:cNvSpPr>
            <a:spLocks noGrp="1"/>
          </p:cNvSpPr>
          <p:nvPr>
            <p:ph idx="1"/>
          </p:nvPr>
        </p:nvSpPr>
        <p:spPr/>
        <p:txBody>
          <a:bodyPr>
            <a:normAutofit lnSpcReduction="10000"/>
          </a:bodyPr>
          <a:lstStyle/>
          <a:p>
            <a:r>
              <a:rPr lang="en-US" dirty="0"/>
              <a:t>Be a secure and privacy-preserving data sharing web system for data science computations toward the scientific community that has limited data sharing opportunities.  </a:t>
            </a:r>
          </a:p>
          <a:p>
            <a:r>
              <a:rPr lang="en-US" dirty="0"/>
              <a:t>The system provides secure authentication for users (for integrity) and a workflow for permission management to access datasets. </a:t>
            </a:r>
          </a:p>
          <a:p>
            <a:r>
              <a:rPr lang="en-US" dirty="0"/>
              <a:t>This allows users to request access and dataset owners to grant or reject it, placing the control of the datasets in their hands. </a:t>
            </a:r>
          </a:p>
          <a:p>
            <a:r>
              <a:rPr lang="en-US" dirty="0"/>
              <a:t>This system is a web and cloud-based system, fully open-source, and available for self-hosting upon completion.</a:t>
            </a:r>
          </a:p>
        </p:txBody>
      </p:sp>
    </p:spTree>
    <p:extLst>
      <p:ext uri="{BB962C8B-B14F-4D97-AF65-F5344CB8AC3E}">
        <p14:creationId xmlns:p14="http://schemas.microsoft.com/office/powerpoint/2010/main" val="2306626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8234-029D-2A7C-8312-3398D9A5FA2C}"/>
              </a:ext>
            </a:extLst>
          </p:cNvPr>
          <p:cNvSpPr>
            <a:spLocks noGrp="1"/>
          </p:cNvSpPr>
          <p:nvPr>
            <p:ph type="title"/>
          </p:nvPr>
        </p:nvSpPr>
        <p:spPr/>
        <p:txBody>
          <a:bodyPr/>
          <a:lstStyle/>
          <a:p>
            <a:r>
              <a:rPr lang="en-US" dirty="0"/>
              <a:t>Overview of Today’s Workshop Flow</a:t>
            </a:r>
          </a:p>
        </p:txBody>
      </p:sp>
      <p:sp>
        <p:nvSpPr>
          <p:cNvPr id="3" name="Content Placeholder 2">
            <a:extLst>
              <a:ext uri="{FF2B5EF4-FFF2-40B4-BE49-F238E27FC236}">
                <a16:creationId xmlns:a16="http://schemas.microsoft.com/office/drawing/2014/main" id="{B1E6A4E2-1143-90C5-0C1C-D8E5317F833E}"/>
              </a:ext>
            </a:extLst>
          </p:cNvPr>
          <p:cNvSpPr>
            <a:spLocks noGrp="1"/>
          </p:cNvSpPr>
          <p:nvPr>
            <p:ph idx="1"/>
          </p:nvPr>
        </p:nvSpPr>
        <p:spPr/>
        <p:txBody>
          <a:bodyPr/>
          <a:lstStyle/>
          <a:p>
            <a:r>
              <a:rPr lang="en-US" dirty="0"/>
              <a:t>Mimi Morison will discuss the role of psychological science in this project in relation to standard statistical approaches.</a:t>
            </a:r>
          </a:p>
          <a:p>
            <a:r>
              <a:rPr lang="en-US" dirty="0"/>
              <a:t>Dr. Barney Ricca will talk about the utilization of R in creating a system that can run data without the user having access to the raw data.</a:t>
            </a:r>
          </a:p>
          <a:p>
            <a:r>
              <a:rPr lang="en-US" dirty="0"/>
              <a:t>Carlos Torres will present the secure/private data sharing system and demonstrate the key elements of how data sharing is done.</a:t>
            </a:r>
          </a:p>
        </p:txBody>
      </p:sp>
    </p:spTree>
    <p:extLst>
      <p:ext uri="{BB962C8B-B14F-4D97-AF65-F5344CB8AC3E}">
        <p14:creationId xmlns:p14="http://schemas.microsoft.com/office/powerpoint/2010/main" val="3223867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EA876-6FD2-3394-9165-B22F5D35316B}"/>
              </a:ext>
            </a:extLst>
          </p:cNvPr>
          <p:cNvSpPr>
            <a:spLocks noGrp="1"/>
          </p:cNvSpPr>
          <p:nvPr>
            <p:ph type="title"/>
          </p:nvPr>
        </p:nvSpPr>
        <p:spPr/>
        <p:txBody>
          <a:bodyPr/>
          <a:lstStyle/>
          <a:p>
            <a:r>
              <a:rPr lang="en-US" dirty="0"/>
              <a:t>Initial Progress</a:t>
            </a:r>
          </a:p>
        </p:txBody>
      </p:sp>
      <p:sp>
        <p:nvSpPr>
          <p:cNvPr id="3" name="Content Placeholder 2">
            <a:extLst>
              <a:ext uri="{FF2B5EF4-FFF2-40B4-BE49-F238E27FC236}">
                <a16:creationId xmlns:a16="http://schemas.microsoft.com/office/drawing/2014/main" id="{32000032-F66D-2000-76A7-AF595511D22F}"/>
              </a:ext>
            </a:extLst>
          </p:cNvPr>
          <p:cNvSpPr>
            <a:spLocks noGrp="1"/>
          </p:cNvSpPr>
          <p:nvPr>
            <p:ph idx="1"/>
          </p:nvPr>
        </p:nvSpPr>
        <p:spPr>
          <a:xfrm>
            <a:off x="5707380" y="1844040"/>
            <a:ext cx="5646420" cy="4158356"/>
          </a:xfrm>
        </p:spPr>
        <p:txBody>
          <a:bodyPr/>
          <a:lstStyle/>
          <a:p>
            <a:r>
              <a:rPr lang="en-US" dirty="0"/>
              <a:t>Translation between psychology &amp; computer science</a:t>
            </a:r>
          </a:p>
          <a:p>
            <a:r>
              <a:rPr lang="en-US" dirty="0"/>
              <a:t>Normative expectations for statistical analysis in psychology</a:t>
            </a:r>
          </a:p>
          <a:p>
            <a:pPr lvl="1"/>
            <a:r>
              <a:rPr lang="en-US" dirty="0"/>
              <a:t>Create/score variables </a:t>
            </a:r>
          </a:p>
          <a:p>
            <a:pPr lvl="1"/>
            <a:r>
              <a:rPr lang="en-US" dirty="0"/>
              <a:t>Reliability of measurement</a:t>
            </a:r>
          </a:p>
          <a:p>
            <a:pPr lvl="1"/>
            <a:r>
              <a:rPr lang="en-US" dirty="0"/>
              <a:t>Assess assumptions for analysis</a:t>
            </a:r>
          </a:p>
          <a:p>
            <a:r>
              <a:rPr lang="en-US" dirty="0"/>
              <a:t>Outline researcher decision points </a:t>
            </a:r>
          </a:p>
        </p:txBody>
      </p:sp>
      <p:pic>
        <p:nvPicPr>
          <p:cNvPr id="5" name="Picture 4" descr="A road with pins on it&#10;&#10;Description automatically generated">
            <a:extLst>
              <a:ext uri="{FF2B5EF4-FFF2-40B4-BE49-F238E27FC236}">
                <a16:creationId xmlns:a16="http://schemas.microsoft.com/office/drawing/2014/main" id="{1506C83B-7AB3-BDCC-C27B-C534FA15CFE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5910" y="2286000"/>
            <a:ext cx="5381470" cy="3444240"/>
          </a:xfrm>
          <a:prstGeom prst="rect">
            <a:avLst/>
          </a:prstGeom>
        </p:spPr>
      </p:pic>
    </p:spTree>
    <p:extLst>
      <p:ext uri="{BB962C8B-B14F-4D97-AF65-F5344CB8AC3E}">
        <p14:creationId xmlns:p14="http://schemas.microsoft.com/office/powerpoint/2010/main" val="2030835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B211CDE48F4D49912CF33254DAB65B" ma:contentTypeVersion="17" ma:contentTypeDescription="Create a new document." ma:contentTypeScope="" ma:versionID="602f04a6d81cb73bd85499a2a6a5d58e">
  <xsd:schema xmlns:xsd="http://www.w3.org/2001/XMLSchema" xmlns:xs="http://www.w3.org/2001/XMLSchema" xmlns:p="http://schemas.microsoft.com/office/2006/metadata/properties" xmlns:ns2="915b1ed4-9a01-41c6-bfb9-b3410f41b4b1" xmlns:ns3="d33a8dbd-e4af-45fc-8d84-b48845263811" targetNamespace="http://schemas.microsoft.com/office/2006/metadata/properties" ma:root="true" ma:fieldsID="5b35fd9bfee444b78cc3a02f12c148d7" ns2:_="" ns3:_="">
    <xsd:import namespace="915b1ed4-9a01-41c6-bfb9-b3410f41b4b1"/>
    <xsd:import namespace="d33a8dbd-e4af-45fc-8d84-b4884526381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LengthInSeconds"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5b1ed4-9a01-41c6-bfb9-b3410f41b4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7373dcc-d629-4f14-9a28-796bffe92655"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3a8dbd-e4af-45fc-8d84-b4884526381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7c30eabb-d7fe-4c62-ad71-9c6556d509ed}" ma:internalName="TaxCatchAll" ma:showField="CatchAllData" ma:web="d33a8dbd-e4af-45fc-8d84-b4884526381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15b1ed4-9a01-41c6-bfb9-b3410f41b4b1">
      <Terms xmlns="http://schemas.microsoft.com/office/infopath/2007/PartnerControls"/>
    </lcf76f155ced4ddcb4097134ff3c332f>
    <TaxCatchAll xmlns="d33a8dbd-e4af-45fc-8d84-b4884526381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9B0DF6-B81A-4BDC-9E4D-CC5BA7D0D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5b1ed4-9a01-41c6-bfb9-b3410f41b4b1"/>
    <ds:schemaRef ds:uri="d33a8dbd-e4af-45fc-8d84-b488452638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815E6B-9FDF-466C-B9D0-8753EE2DB509}">
  <ds:schemaRefs>
    <ds:schemaRef ds:uri="http://www.w3.org/XML/1998/namespace"/>
    <ds:schemaRef ds:uri="915b1ed4-9a01-41c6-bfb9-b3410f41b4b1"/>
    <ds:schemaRef ds:uri="http://purl.org/dc/terms/"/>
    <ds:schemaRef ds:uri="http://schemas.openxmlformats.org/package/2006/metadata/core-properties"/>
    <ds:schemaRef ds:uri="d33a8dbd-e4af-45fc-8d84-b48845263811"/>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DC8C0D1-EE73-4618-A3A3-50E6C3C66A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651</TotalTime>
  <Words>1137</Words>
  <Application>Microsoft Macintosh PowerPoint</Application>
  <PresentationFormat>Widescreen</PresentationFormat>
  <Paragraphs>160</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Black</vt:lpstr>
      <vt:lpstr>Calibri</vt:lpstr>
      <vt:lpstr>HelveticaNeueLT Std Thin</vt:lpstr>
      <vt:lpstr>Office Theme</vt:lpstr>
      <vt:lpstr>PowerPoint Presentation</vt:lpstr>
      <vt:lpstr>Continuing Medical Education Financial Disclosure</vt:lpstr>
      <vt:lpstr>Mass Trauma Resilience Open Science Data Sharing Solutions Technology</vt:lpstr>
      <vt:lpstr>Funding and Grant Team</vt:lpstr>
      <vt:lpstr>Mass Trauma Science: The Challenge</vt:lpstr>
      <vt:lpstr>This project aims to provide a competent technical solution to modernizing and accelerating the scientific discovery process for Human Resilience research, by tackling a range of technical challenges</vt:lpstr>
      <vt:lpstr>This SPDS System will:</vt:lpstr>
      <vt:lpstr>Overview of Today’s Workshop Flow</vt:lpstr>
      <vt:lpstr>Initial Progress</vt:lpstr>
      <vt:lpstr>Psychological Data</vt:lpstr>
      <vt:lpstr>Submitting Data</vt:lpstr>
      <vt:lpstr>Submitting Analyses</vt:lpstr>
      <vt:lpstr>Example: Linear Regression</vt:lpstr>
      <vt:lpstr>Example: Linear Regression</vt:lpstr>
      <vt:lpstr>Example: Linear Regression</vt:lpstr>
      <vt:lpstr>PowerPoint Presentation</vt:lpstr>
      <vt:lpstr>Introduction</vt:lpstr>
      <vt:lpstr>Usage Scenario</vt:lpstr>
      <vt:lpstr>Usage Scenario</vt:lpstr>
      <vt:lpstr>System Architecture</vt:lpstr>
      <vt:lpstr>SPDS</vt:lpstr>
      <vt:lpstr>Main Functionalities</vt:lpstr>
      <vt:lpstr>Security and Privacy Highlights</vt:lpstr>
      <vt:lpstr>Demo</vt:lpstr>
      <vt:lpstr>Contacts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Taylor</dc:creator>
  <cp:lastModifiedBy>Carlos Torres</cp:lastModifiedBy>
  <cp:revision>82</cp:revision>
  <dcterms:created xsi:type="dcterms:W3CDTF">2021-02-17T16:30:38Z</dcterms:created>
  <dcterms:modified xsi:type="dcterms:W3CDTF">2023-10-24T17:30:38Z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0x010100EBB211CDE48F4D49912CF33254DAB65B</vt:lpwstr>
  </property>
  <property fmtid="{D5CDD505-2E9C-101B-9397-08002B2CF9AE}" pid="3" name="Order">
    <vt:r8>100</vt:r8>
  </property>
  <property fmtid="{D5CDD505-2E9C-101B-9397-08002B2CF9AE}" pid="4" name="MediaServiceImageTags">
    <vt:lpwstr/>
  </property>
</Properties>
</file>